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99" r:id="rId2"/>
    <p:sldId id="345" r:id="rId3"/>
    <p:sldId id="344" r:id="rId4"/>
    <p:sldId id="346" r:id="rId5"/>
    <p:sldId id="335" r:id="rId6"/>
    <p:sldId id="343" r:id="rId7"/>
    <p:sldId id="347" r:id="rId8"/>
    <p:sldId id="336" r:id="rId9"/>
    <p:sldId id="349" r:id="rId10"/>
    <p:sldId id="350" r:id="rId11"/>
    <p:sldId id="351" r:id="rId12"/>
    <p:sldId id="352" r:id="rId13"/>
    <p:sldId id="354" r:id="rId14"/>
    <p:sldId id="348" r:id="rId15"/>
    <p:sldId id="355" r:id="rId16"/>
    <p:sldId id="356" r:id="rId17"/>
    <p:sldId id="357" r:id="rId18"/>
    <p:sldId id="358" r:id="rId19"/>
    <p:sldId id="359" r:id="rId20"/>
    <p:sldId id="360" r:id="rId21"/>
    <p:sldId id="367" r:id="rId22"/>
    <p:sldId id="368" r:id="rId23"/>
    <p:sldId id="362" r:id="rId24"/>
    <p:sldId id="363" r:id="rId25"/>
    <p:sldId id="365" r:id="rId26"/>
    <p:sldId id="369" r:id="rId27"/>
    <p:sldId id="364" r:id="rId28"/>
    <p:sldId id="373" r:id="rId29"/>
    <p:sldId id="353" r:id="rId30"/>
    <p:sldId id="371" r:id="rId31"/>
    <p:sldId id="372" r:id="rId32"/>
    <p:sldId id="361" r:id="rId33"/>
    <p:sldId id="342" r:id="rId34"/>
  </p:sldIdLst>
  <p:sldSz cx="9144000" cy="5143500" type="screen16x9"/>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BC"/>
    <a:srgbClr val="F2A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2" autoAdjust="0"/>
  </p:normalViewPr>
  <p:slideViewPr>
    <p:cSldViewPr>
      <p:cViewPr>
        <p:scale>
          <a:sx n="90" d="100"/>
          <a:sy n="90" d="100"/>
        </p:scale>
        <p:origin x="-292" y="2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360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F4826F-59FF-4D7F-862F-6FB02DE2C726}" type="doc">
      <dgm:prSet loTypeId="urn:microsoft.com/office/officeart/2005/8/layout/cycle5" loCatId="cycle" qsTypeId="urn:microsoft.com/office/officeart/2005/8/quickstyle/simple3" qsCatId="simple" csTypeId="urn:microsoft.com/office/officeart/2005/8/colors/accent0_1" csCatId="mainScheme" phldr="1"/>
      <dgm:spPr/>
      <dgm:t>
        <a:bodyPr/>
        <a:lstStyle/>
        <a:p>
          <a:endParaRPr lang="en-GB"/>
        </a:p>
      </dgm:t>
    </dgm:pt>
    <dgm:pt modelId="{B93625F6-C1F2-49C6-8BA0-6E1CFA7F92FE}">
      <dgm:prSet phldrT="[Text]" custT="1"/>
      <dgm:spPr>
        <a:solidFill>
          <a:schemeClr val="bg1">
            <a:lumMod val="85000"/>
          </a:schemeClr>
        </a:solidFill>
        <a:effectLst/>
      </dgm:spPr>
      <dgm:t>
        <a:bodyPr/>
        <a:lstStyle/>
        <a:p>
          <a:r>
            <a:rPr lang="de-DE" sz="1600" b="1" dirty="0" smtClean="0"/>
            <a:t>PES-Report</a:t>
          </a:r>
          <a:endParaRPr lang="en-GB" sz="1600" b="1" dirty="0"/>
        </a:p>
      </dgm:t>
    </dgm:pt>
    <dgm:pt modelId="{4F8E1E32-1EEE-44FB-92C0-2DD29A220A1A}" type="parTrans" cxnId="{9971CEF4-00C6-4F08-A38E-CF9A726D21B1}">
      <dgm:prSet/>
      <dgm:spPr/>
      <dgm:t>
        <a:bodyPr/>
        <a:lstStyle/>
        <a:p>
          <a:endParaRPr lang="en-GB"/>
        </a:p>
      </dgm:t>
    </dgm:pt>
    <dgm:pt modelId="{DD0F2925-64E9-423C-9B5A-30DE323DF692}" type="sibTrans" cxnId="{9971CEF4-00C6-4F08-A38E-CF9A726D21B1}">
      <dgm:prSet/>
      <dgm:spPr/>
      <dgm:t>
        <a:bodyPr/>
        <a:lstStyle/>
        <a:p>
          <a:endParaRPr lang="en-GB"/>
        </a:p>
      </dgm:t>
    </dgm:pt>
    <dgm:pt modelId="{6CCB933E-C338-4311-8D7E-BCD950517BCA}">
      <dgm:prSet phldrT="[Text]" custT="1"/>
      <dgm:spPr>
        <a:solidFill>
          <a:schemeClr val="bg1">
            <a:lumMod val="85000"/>
          </a:schemeClr>
        </a:solidFill>
        <a:effectLst/>
      </dgm:spPr>
      <dgm:t>
        <a:bodyPr/>
        <a:lstStyle/>
        <a:p>
          <a:r>
            <a:rPr lang="de-DE" sz="1600" b="1" dirty="0" smtClean="0"/>
            <a:t>Mutual Learning </a:t>
          </a:r>
          <a:endParaRPr lang="en-GB" sz="1600" b="1" dirty="0"/>
        </a:p>
      </dgm:t>
    </dgm:pt>
    <dgm:pt modelId="{E689384D-9B2D-4012-9B39-42D05B3F30F9}" type="parTrans" cxnId="{D5E4ED43-6EEB-41B7-91F1-EA1BF97A6B62}">
      <dgm:prSet/>
      <dgm:spPr/>
      <dgm:t>
        <a:bodyPr/>
        <a:lstStyle/>
        <a:p>
          <a:endParaRPr lang="en-GB"/>
        </a:p>
      </dgm:t>
    </dgm:pt>
    <dgm:pt modelId="{2685440D-03B3-462B-ABE0-50FE0738A578}" type="sibTrans" cxnId="{D5E4ED43-6EEB-41B7-91F1-EA1BF97A6B62}">
      <dgm:prSet/>
      <dgm:spPr/>
      <dgm:t>
        <a:bodyPr/>
        <a:lstStyle/>
        <a:p>
          <a:endParaRPr lang="en-GB"/>
        </a:p>
      </dgm:t>
    </dgm:pt>
    <dgm:pt modelId="{46BA9C8F-4F17-4EEF-9AB0-348DD66FFAC9}">
      <dgm:prSet phldrT="[Text]" custT="1"/>
      <dgm:spPr>
        <a:solidFill>
          <a:schemeClr val="bg1">
            <a:lumMod val="85000"/>
          </a:schemeClr>
        </a:solidFill>
        <a:effectLst/>
      </dgm:spPr>
      <dgm:t>
        <a:bodyPr/>
        <a:lstStyle/>
        <a:p>
          <a:r>
            <a:rPr lang="de-DE" sz="1600" b="1" dirty="0" smtClean="0"/>
            <a:t>National Action</a:t>
          </a:r>
          <a:br>
            <a:rPr lang="de-DE" sz="1600" b="1" dirty="0" smtClean="0"/>
          </a:br>
          <a:r>
            <a:rPr lang="de-DE" sz="1600" b="1" dirty="0" smtClean="0"/>
            <a:t>Plan</a:t>
          </a:r>
          <a:endParaRPr lang="en-GB" sz="1600" b="1" dirty="0"/>
        </a:p>
      </dgm:t>
    </dgm:pt>
    <dgm:pt modelId="{4F16C6DD-9A88-4AD9-9613-E22C96D33968}" type="parTrans" cxnId="{E1E51F11-E0D6-43F8-B64F-B732C0C8748C}">
      <dgm:prSet/>
      <dgm:spPr/>
      <dgm:t>
        <a:bodyPr/>
        <a:lstStyle/>
        <a:p>
          <a:endParaRPr lang="en-GB"/>
        </a:p>
      </dgm:t>
    </dgm:pt>
    <dgm:pt modelId="{088A9D21-69E0-4F12-B6C0-6F0369DF7EDC}" type="sibTrans" cxnId="{E1E51F11-E0D6-43F8-B64F-B732C0C8748C}">
      <dgm:prSet/>
      <dgm:spPr/>
      <dgm:t>
        <a:bodyPr/>
        <a:lstStyle/>
        <a:p>
          <a:endParaRPr lang="en-GB"/>
        </a:p>
      </dgm:t>
    </dgm:pt>
    <dgm:pt modelId="{9624B195-18CC-4203-9155-ABA2CCBC0AFD}">
      <dgm:prSet phldrT="[Text]" custT="1"/>
      <dgm:spPr>
        <a:solidFill>
          <a:schemeClr val="bg1">
            <a:lumMod val="85000"/>
          </a:schemeClr>
        </a:solidFill>
        <a:effectLst/>
      </dgm:spPr>
      <dgm:t>
        <a:bodyPr/>
        <a:lstStyle/>
        <a:p>
          <a:r>
            <a:rPr lang="de-DE" sz="1600" b="1" dirty="0" err="1" smtClean="0"/>
            <a:t>Improved</a:t>
          </a:r>
          <a:r>
            <a:rPr lang="de-DE" sz="1600" b="1" dirty="0" smtClean="0"/>
            <a:t> Outcome</a:t>
          </a:r>
          <a:endParaRPr lang="en-GB" sz="1600" b="1" dirty="0"/>
        </a:p>
      </dgm:t>
    </dgm:pt>
    <dgm:pt modelId="{AA6876C0-0A40-49F4-8A84-1D022B5CC977}" type="parTrans" cxnId="{5751150E-5F27-4B8C-A0A9-E9610E00509E}">
      <dgm:prSet/>
      <dgm:spPr/>
      <dgm:t>
        <a:bodyPr/>
        <a:lstStyle/>
        <a:p>
          <a:endParaRPr lang="en-GB"/>
        </a:p>
      </dgm:t>
    </dgm:pt>
    <dgm:pt modelId="{DB8DCDC9-157C-4D3A-8FAD-F82FC2A1D603}" type="sibTrans" cxnId="{5751150E-5F27-4B8C-A0A9-E9610E00509E}">
      <dgm:prSet/>
      <dgm:spPr/>
      <dgm:t>
        <a:bodyPr/>
        <a:lstStyle/>
        <a:p>
          <a:endParaRPr lang="en-GB"/>
        </a:p>
      </dgm:t>
    </dgm:pt>
    <dgm:pt modelId="{D6992CFD-88BD-4F8F-AEFB-4B0F77FB0889}" type="pres">
      <dgm:prSet presAssocID="{0EF4826F-59FF-4D7F-862F-6FB02DE2C726}" presName="cycle" presStyleCnt="0">
        <dgm:presLayoutVars>
          <dgm:dir/>
          <dgm:resizeHandles val="exact"/>
        </dgm:presLayoutVars>
      </dgm:prSet>
      <dgm:spPr/>
      <dgm:t>
        <a:bodyPr/>
        <a:lstStyle/>
        <a:p>
          <a:endParaRPr lang="en-GB"/>
        </a:p>
      </dgm:t>
    </dgm:pt>
    <dgm:pt modelId="{D7945D72-09EF-4D0A-AEF1-00967109D505}" type="pres">
      <dgm:prSet presAssocID="{B93625F6-C1F2-49C6-8BA0-6E1CFA7F92FE}" presName="node" presStyleLbl="node1" presStyleIdx="0" presStyleCnt="4">
        <dgm:presLayoutVars>
          <dgm:bulletEnabled val="1"/>
        </dgm:presLayoutVars>
      </dgm:prSet>
      <dgm:spPr/>
      <dgm:t>
        <a:bodyPr/>
        <a:lstStyle/>
        <a:p>
          <a:endParaRPr lang="en-GB"/>
        </a:p>
      </dgm:t>
    </dgm:pt>
    <dgm:pt modelId="{C277289A-4379-41CB-A1E5-D4CB2E306FBA}" type="pres">
      <dgm:prSet presAssocID="{B93625F6-C1F2-49C6-8BA0-6E1CFA7F92FE}" presName="spNode" presStyleCnt="0"/>
      <dgm:spPr/>
      <dgm:t>
        <a:bodyPr/>
        <a:lstStyle/>
        <a:p>
          <a:endParaRPr lang="en-GB"/>
        </a:p>
      </dgm:t>
    </dgm:pt>
    <dgm:pt modelId="{E94ADAB5-2CE5-4778-A1B8-AC52C67C1380}" type="pres">
      <dgm:prSet presAssocID="{DD0F2925-64E9-423C-9B5A-30DE323DF692}" presName="sibTrans" presStyleLbl="sibTrans1D1" presStyleIdx="0" presStyleCnt="4"/>
      <dgm:spPr/>
      <dgm:t>
        <a:bodyPr/>
        <a:lstStyle/>
        <a:p>
          <a:endParaRPr lang="en-GB"/>
        </a:p>
      </dgm:t>
    </dgm:pt>
    <dgm:pt modelId="{AA5BDB47-6FCE-489B-AE30-58502BAE62FA}" type="pres">
      <dgm:prSet presAssocID="{6CCB933E-C338-4311-8D7E-BCD950517BCA}" presName="node" presStyleLbl="node1" presStyleIdx="1" presStyleCnt="4">
        <dgm:presLayoutVars>
          <dgm:bulletEnabled val="1"/>
        </dgm:presLayoutVars>
      </dgm:prSet>
      <dgm:spPr/>
      <dgm:t>
        <a:bodyPr/>
        <a:lstStyle/>
        <a:p>
          <a:endParaRPr lang="en-GB"/>
        </a:p>
      </dgm:t>
    </dgm:pt>
    <dgm:pt modelId="{FE642135-FAB6-4E9D-8B26-95D7C566BADC}" type="pres">
      <dgm:prSet presAssocID="{6CCB933E-C338-4311-8D7E-BCD950517BCA}" presName="spNode" presStyleCnt="0"/>
      <dgm:spPr/>
      <dgm:t>
        <a:bodyPr/>
        <a:lstStyle/>
        <a:p>
          <a:endParaRPr lang="en-GB"/>
        </a:p>
      </dgm:t>
    </dgm:pt>
    <dgm:pt modelId="{E1CC72FF-2083-495C-AB4A-7509EC237C12}" type="pres">
      <dgm:prSet presAssocID="{2685440D-03B3-462B-ABE0-50FE0738A578}" presName="sibTrans" presStyleLbl="sibTrans1D1" presStyleIdx="1" presStyleCnt="4"/>
      <dgm:spPr/>
      <dgm:t>
        <a:bodyPr/>
        <a:lstStyle/>
        <a:p>
          <a:endParaRPr lang="en-GB"/>
        </a:p>
      </dgm:t>
    </dgm:pt>
    <dgm:pt modelId="{51932CA5-9DED-478E-A93F-6774FBD48647}" type="pres">
      <dgm:prSet presAssocID="{46BA9C8F-4F17-4EEF-9AB0-348DD66FFAC9}" presName="node" presStyleLbl="node1" presStyleIdx="2" presStyleCnt="4">
        <dgm:presLayoutVars>
          <dgm:bulletEnabled val="1"/>
        </dgm:presLayoutVars>
      </dgm:prSet>
      <dgm:spPr/>
      <dgm:t>
        <a:bodyPr/>
        <a:lstStyle/>
        <a:p>
          <a:endParaRPr lang="en-GB"/>
        </a:p>
      </dgm:t>
    </dgm:pt>
    <dgm:pt modelId="{C4D92D00-B47B-47AA-AFBF-378B77C2420D}" type="pres">
      <dgm:prSet presAssocID="{46BA9C8F-4F17-4EEF-9AB0-348DD66FFAC9}" presName="spNode" presStyleCnt="0"/>
      <dgm:spPr/>
      <dgm:t>
        <a:bodyPr/>
        <a:lstStyle/>
        <a:p>
          <a:endParaRPr lang="en-GB"/>
        </a:p>
      </dgm:t>
    </dgm:pt>
    <dgm:pt modelId="{9676C73C-6EBC-44C7-BE80-C355AAAAB438}" type="pres">
      <dgm:prSet presAssocID="{088A9D21-69E0-4F12-B6C0-6F0369DF7EDC}" presName="sibTrans" presStyleLbl="sibTrans1D1" presStyleIdx="2" presStyleCnt="4"/>
      <dgm:spPr/>
      <dgm:t>
        <a:bodyPr/>
        <a:lstStyle/>
        <a:p>
          <a:endParaRPr lang="en-GB"/>
        </a:p>
      </dgm:t>
    </dgm:pt>
    <dgm:pt modelId="{F0CFC509-1B23-405A-B351-F1F11FAFA00C}" type="pres">
      <dgm:prSet presAssocID="{9624B195-18CC-4203-9155-ABA2CCBC0AFD}" presName="node" presStyleLbl="node1" presStyleIdx="3" presStyleCnt="4">
        <dgm:presLayoutVars>
          <dgm:bulletEnabled val="1"/>
        </dgm:presLayoutVars>
      </dgm:prSet>
      <dgm:spPr/>
      <dgm:t>
        <a:bodyPr/>
        <a:lstStyle/>
        <a:p>
          <a:endParaRPr lang="en-GB"/>
        </a:p>
      </dgm:t>
    </dgm:pt>
    <dgm:pt modelId="{BDA8F6C4-8091-4558-AAFD-1396E72920DA}" type="pres">
      <dgm:prSet presAssocID="{9624B195-18CC-4203-9155-ABA2CCBC0AFD}" presName="spNode" presStyleCnt="0"/>
      <dgm:spPr/>
      <dgm:t>
        <a:bodyPr/>
        <a:lstStyle/>
        <a:p>
          <a:endParaRPr lang="en-GB"/>
        </a:p>
      </dgm:t>
    </dgm:pt>
    <dgm:pt modelId="{035611C8-DF76-4370-8AD9-80FDA1BA05F9}" type="pres">
      <dgm:prSet presAssocID="{DB8DCDC9-157C-4D3A-8FAD-F82FC2A1D603}" presName="sibTrans" presStyleLbl="sibTrans1D1" presStyleIdx="3" presStyleCnt="4"/>
      <dgm:spPr/>
      <dgm:t>
        <a:bodyPr/>
        <a:lstStyle/>
        <a:p>
          <a:endParaRPr lang="en-GB"/>
        </a:p>
      </dgm:t>
    </dgm:pt>
  </dgm:ptLst>
  <dgm:cxnLst>
    <dgm:cxn modelId="{EA9C7AA0-33F5-43AA-927B-63BDF237DC69}" type="presOf" srcId="{6CCB933E-C338-4311-8D7E-BCD950517BCA}" destId="{AA5BDB47-6FCE-489B-AE30-58502BAE62FA}" srcOrd="0" destOrd="0" presId="urn:microsoft.com/office/officeart/2005/8/layout/cycle5"/>
    <dgm:cxn modelId="{E1E51F11-E0D6-43F8-B64F-B732C0C8748C}" srcId="{0EF4826F-59FF-4D7F-862F-6FB02DE2C726}" destId="{46BA9C8F-4F17-4EEF-9AB0-348DD66FFAC9}" srcOrd="2" destOrd="0" parTransId="{4F16C6DD-9A88-4AD9-9613-E22C96D33968}" sibTransId="{088A9D21-69E0-4F12-B6C0-6F0369DF7EDC}"/>
    <dgm:cxn modelId="{D5CBD077-FF42-443D-B52F-A089E1E20E87}" type="presOf" srcId="{46BA9C8F-4F17-4EEF-9AB0-348DD66FFAC9}" destId="{51932CA5-9DED-478E-A93F-6774FBD48647}" srcOrd="0" destOrd="0" presId="urn:microsoft.com/office/officeart/2005/8/layout/cycle5"/>
    <dgm:cxn modelId="{57BD8CA3-E7B7-49EB-908E-DCCD30FC1C11}" type="presOf" srcId="{0EF4826F-59FF-4D7F-862F-6FB02DE2C726}" destId="{D6992CFD-88BD-4F8F-AEFB-4B0F77FB0889}" srcOrd="0" destOrd="0" presId="urn:microsoft.com/office/officeart/2005/8/layout/cycle5"/>
    <dgm:cxn modelId="{A83E9B99-40E9-49F9-99A8-2EC72C136723}" type="presOf" srcId="{2685440D-03B3-462B-ABE0-50FE0738A578}" destId="{E1CC72FF-2083-495C-AB4A-7509EC237C12}" srcOrd="0" destOrd="0" presId="urn:microsoft.com/office/officeart/2005/8/layout/cycle5"/>
    <dgm:cxn modelId="{C76EF829-2FDA-4F1A-B8A0-72799D56A16A}" type="presOf" srcId="{DB8DCDC9-157C-4D3A-8FAD-F82FC2A1D603}" destId="{035611C8-DF76-4370-8AD9-80FDA1BA05F9}" srcOrd="0" destOrd="0" presId="urn:microsoft.com/office/officeart/2005/8/layout/cycle5"/>
    <dgm:cxn modelId="{11A1686D-8811-4BBC-9DC4-4D0657E4D5E4}" type="presOf" srcId="{DD0F2925-64E9-423C-9B5A-30DE323DF692}" destId="{E94ADAB5-2CE5-4778-A1B8-AC52C67C1380}" srcOrd="0" destOrd="0" presId="urn:microsoft.com/office/officeart/2005/8/layout/cycle5"/>
    <dgm:cxn modelId="{D5E4ED43-6EEB-41B7-91F1-EA1BF97A6B62}" srcId="{0EF4826F-59FF-4D7F-862F-6FB02DE2C726}" destId="{6CCB933E-C338-4311-8D7E-BCD950517BCA}" srcOrd="1" destOrd="0" parTransId="{E689384D-9B2D-4012-9B39-42D05B3F30F9}" sibTransId="{2685440D-03B3-462B-ABE0-50FE0738A578}"/>
    <dgm:cxn modelId="{7A1CE84E-F0BE-43E5-8ED7-3C5B27B17ADD}" type="presOf" srcId="{088A9D21-69E0-4F12-B6C0-6F0369DF7EDC}" destId="{9676C73C-6EBC-44C7-BE80-C355AAAAB438}" srcOrd="0" destOrd="0" presId="urn:microsoft.com/office/officeart/2005/8/layout/cycle5"/>
    <dgm:cxn modelId="{5751150E-5F27-4B8C-A0A9-E9610E00509E}" srcId="{0EF4826F-59FF-4D7F-862F-6FB02DE2C726}" destId="{9624B195-18CC-4203-9155-ABA2CCBC0AFD}" srcOrd="3" destOrd="0" parTransId="{AA6876C0-0A40-49F4-8A84-1D022B5CC977}" sibTransId="{DB8DCDC9-157C-4D3A-8FAD-F82FC2A1D603}"/>
    <dgm:cxn modelId="{9971CEF4-00C6-4F08-A38E-CF9A726D21B1}" srcId="{0EF4826F-59FF-4D7F-862F-6FB02DE2C726}" destId="{B93625F6-C1F2-49C6-8BA0-6E1CFA7F92FE}" srcOrd="0" destOrd="0" parTransId="{4F8E1E32-1EEE-44FB-92C0-2DD29A220A1A}" sibTransId="{DD0F2925-64E9-423C-9B5A-30DE323DF692}"/>
    <dgm:cxn modelId="{4DBA3664-D05B-4BA5-9E6E-5C6559A9CCB7}" type="presOf" srcId="{9624B195-18CC-4203-9155-ABA2CCBC0AFD}" destId="{F0CFC509-1B23-405A-B351-F1F11FAFA00C}" srcOrd="0" destOrd="0" presId="urn:microsoft.com/office/officeart/2005/8/layout/cycle5"/>
    <dgm:cxn modelId="{64A8BB82-8465-4CBB-9484-91530AE5A5E8}" type="presOf" srcId="{B93625F6-C1F2-49C6-8BA0-6E1CFA7F92FE}" destId="{D7945D72-09EF-4D0A-AEF1-00967109D505}" srcOrd="0" destOrd="0" presId="urn:microsoft.com/office/officeart/2005/8/layout/cycle5"/>
    <dgm:cxn modelId="{84E36916-AFA4-497C-A2E8-45352F4E422E}" type="presParOf" srcId="{D6992CFD-88BD-4F8F-AEFB-4B0F77FB0889}" destId="{D7945D72-09EF-4D0A-AEF1-00967109D505}" srcOrd="0" destOrd="0" presId="urn:microsoft.com/office/officeart/2005/8/layout/cycle5"/>
    <dgm:cxn modelId="{0603CBAE-8CD4-4E8B-A3DB-0FB659A38FDC}" type="presParOf" srcId="{D6992CFD-88BD-4F8F-AEFB-4B0F77FB0889}" destId="{C277289A-4379-41CB-A1E5-D4CB2E306FBA}" srcOrd="1" destOrd="0" presId="urn:microsoft.com/office/officeart/2005/8/layout/cycle5"/>
    <dgm:cxn modelId="{CBD244BF-ADFA-46B6-960A-21A3F8E59809}" type="presParOf" srcId="{D6992CFD-88BD-4F8F-AEFB-4B0F77FB0889}" destId="{E94ADAB5-2CE5-4778-A1B8-AC52C67C1380}" srcOrd="2" destOrd="0" presId="urn:microsoft.com/office/officeart/2005/8/layout/cycle5"/>
    <dgm:cxn modelId="{DF7D8C7D-3E06-47B3-AFE2-6C450C4718D7}" type="presParOf" srcId="{D6992CFD-88BD-4F8F-AEFB-4B0F77FB0889}" destId="{AA5BDB47-6FCE-489B-AE30-58502BAE62FA}" srcOrd="3" destOrd="0" presId="urn:microsoft.com/office/officeart/2005/8/layout/cycle5"/>
    <dgm:cxn modelId="{5441907A-B8CB-45D0-9984-75BC2C212935}" type="presParOf" srcId="{D6992CFD-88BD-4F8F-AEFB-4B0F77FB0889}" destId="{FE642135-FAB6-4E9D-8B26-95D7C566BADC}" srcOrd="4" destOrd="0" presId="urn:microsoft.com/office/officeart/2005/8/layout/cycle5"/>
    <dgm:cxn modelId="{EAFC04E9-16E3-46F9-A734-8A706CAC644D}" type="presParOf" srcId="{D6992CFD-88BD-4F8F-AEFB-4B0F77FB0889}" destId="{E1CC72FF-2083-495C-AB4A-7509EC237C12}" srcOrd="5" destOrd="0" presId="urn:microsoft.com/office/officeart/2005/8/layout/cycle5"/>
    <dgm:cxn modelId="{BD2FAFB3-085D-4D77-89B7-09C57BD1F721}" type="presParOf" srcId="{D6992CFD-88BD-4F8F-AEFB-4B0F77FB0889}" destId="{51932CA5-9DED-478E-A93F-6774FBD48647}" srcOrd="6" destOrd="0" presId="urn:microsoft.com/office/officeart/2005/8/layout/cycle5"/>
    <dgm:cxn modelId="{A0185191-6C00-4B1B-BBD6-FB66560A31E7}" type="presParOf" srcId="{D6992CFD-88BD-4F8F-AEFB-4B0F77FB0889}" destId="{C4D92D00-B47B-47AA-AFBF-378B77C2420D}" srcOrd="7" destOrd="0" presId="urn:microsoft.com/office/officeart/2005/8/layout/cycle5"/>
    <dgm:cxn modelId="{64FE48F4-B175-4C1F-81BE-2AC19E920191}" type="presParOf" srcId="{D6992CFD-88BD-4F8F-AEFB-4B0F77FB0889}" destId="{9676C73C-6EBC-44C7-BE80-C355AAAAB438}" srcOrd="8" destOrd="0" presId="urn:microsoft.com/office/officeart/2005/8/layout/cycle5"/>
    <dgm:cxn modelId="{1379AFB0-DD94-4AE9-BF5D-00F7FB980A80}" type="presParOf" srcId="{D6992CFD-88BD-4F8F-AEFB-4B0F77FB0889}" destId="{F0CFC509-1B23-405A-B351-F1F11FAFA00C}" srcOrd="9" destOrd="0" presId="urn:microsoft.com/office/officeart/2005/8/layout/cycle5"/>
    <dgm:cxn modelId="{950E22E8-D98B-42AD-9E3F-6543BFD5EF00}" type="presParOf" srcId="{D6992CFD-88BD-4F8F-AEFB-4B0F77FB0889}" destId="{BDA8F6C4-8091-4558-AAFD-1396E72920DA}" srcOrd="10" destOrd="0" presId="urn:microsoft.com/office/officeart/2005/8/layout/cycle5"/>
    <dgm:cxn modelId="{8CC8C9FE-9110-4778-BFD9-F34B2BE5677C}" type="presParOf" srcId="{D6992CFD-88BD-4F8F-AEFB-4B0F77FB0889}" destId="{035611C8-DF76-4370-8AD9-80FDA1BA05F9}"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45D72-09EF-4D0A-AEF1-00967109D505}">
      <dsp:nvSpPr>
        <dsp:cNvPr id="0" name=""/>
        <dsp:cNvSpPr/>
      </dsp:nvSpPr>
      <dsp:spPr>
        <a:xfrm>
          <a:off x="3973103" y="1462"/>
          <a:ext cx="1385118" cy="900327"/>
        </a:xfrm>
        <a:prstGeom prst="roundRect">
          <a:avLst/>
        </a:prstGeom>
        <a:solidFill>
          <a:schemeClr val="bg1">
            <a:lumMod val="8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t>PES-Report</a:t>
          </a:r>
          <a:endParaRPr lang="en-GB" sz="1600" b="1" kern="1200" dirty="0"/>
        </a:p>
      </dsp:txBody>
      <dsp:txXfrm>
        <a:off x="4017053" y="45412"/>
        <a:ext cx="1297218" cy="812427"/>
      </dsp:txXfrm>
    </dsp:sp>
    <dsp:sp modelId="{E94ADAB5-2CE5-4778-A1B8-AC52C67C1380}">
      <dsp:nvSpPr>
        <dsp:cNvPr id="0" name=""/>
        <dsp:cNvSpPr/>
      </dsp:nvSpPr>
      <dsp:spPr>
        <a:xfrm>
          <a:off x="3175974" y="451625"/>
          <a:ext cx="2979376" cy="2979376"/>
        </a:xfrm>
        <a:custGeom>
          <a:avLst/>
          <a:gdLst/>
          <a:ahLst/>
          <a:cxnLst/>
          <a:rect l="0" t="0" r="0" b="0"/>
          <a:pathLst>
            <a:path>
              <a:moveTo>
                <a:pt x="2374119" y="290959"/>
              </a:moveTo>
              <a:arcTo wR="1489688" hR="1489688" stAng="18385213" swAng="1636470"/>
            </a:path>
          </a:pathLst>
        </a:custGeom>
        <a:noFill/>
        <a:ln w="9525" cap="flat" cmpd="sng" algn="ctr">
          <a:solidFill>
            <a:schemeClr val="dk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A5BDB47-6FCE-489B-AE30-58502BAE62FA}">
      <dsp:nvSpPr>
        <dsp:cNvPr id="0" name=""/>
        <dsp:cNvSpPr/>
      </dsp:nvSpPr>
      <dsp:spPr>
        <a:xfrm>
          <a:off x="5462791" y="1491150"/>
          <a:ext cx="1385118" cy="900327"/>
        </a:xfrm>
        <a:prstGeom prst="roundRect">
          <a:avLst/>
        </a:prstGeom>
        <a:solidFill>
          <a:schemeClr val="bg1">
            <a:lumMod val="8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t>Mutual Learning </a:t>
          </a:r>
          <a:endParaRPr lang="en-GB" sz="1600" b="1" kern="1200" dirty="0"/>
        </a:p>
      </dsp:txBody>
      <dsp:txXfrm>
        <a:off x="5506741" y="1535100"/>
        <a:ext cx="1297218" cy="812427"/>
      </dsp:txXfrm>
    </dsp:sp>
    <dsp:sp modelId="{E1CC72FF-2083-495C-AB4A-7509EC237C12}">
      <dsp:nvSpPr>
        <dsp:cNvPr id="0" name=""/>
        <dsp:cNvSpPr/>
      </dsp:nvSpPr>
      <dsp:spPr>
        <a:xfrm>
          <a:off x="3175974" y="451625"/>
          <a:ext cx="2979376" cy="2979376"/>
        </a:xfrm>
        <a:custGeom>
          <a:avLst/>
          <a:gdLst/>
          <a:ahLst/>
          <a:cxnLst/>
          <a:rect l="0" t="0" r="0" b="0"/>
          <a:pathLst>
            <a:path>
              <a:moveTo>
                <a:pt x="2825112" y="2149849"/>
              </a:moveTo>
              <a:arcTo wR="1489688" hR="1489688" stAng="1578317" swAng="1636470"/>
            </a:path>
          </a:pathLst>
        </a:custGeom>
        <a:noFill/>
        <a:ln w="9525" cap="flat" cmpd="sng" algn="ctr">
          <a:solidFill>
            <a:schemeClr val="dk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1932CA5-9DED-478E-A93F-6774FBD48647}">
      <dsp:nvSpPr>
        <dsp:cNvPr id="0" name=""/>
        <dsp:cNvSpPr/>
      </dsp:nvSpPr>
      <dsp:spPr>
        <a:xfrm>
          <a:off x="3973103" y="2980838"/>
          <a:ext cx="1385118" cy="900327"/>
        </a:xfrm>
        <a:prstGeom prst="roundRect">
          <a:avLst/>
        </a:prstGeom>
        <a:solidFill>
          <a:schemeClr val="bg1">
            <a:lumMod val="8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t>National Action</a:t>
          </a:r>
          <a:br>
            <a:rPr lang="de-DE" sz="1600" b="1" kern="1200" dirty="0" smtClean="0"/>
          </a:br>
          <a:r>
            <a:rPr lang="de-DE" sz="1600" b="1" kern="1200" dirty="0" smtClean="0"/>
            <a:t>Plan</a:t>
          </a:r>
          <a:endParaRPr lang="en-GB" sz="1600" b="1" kern="1200" dirty="0"/>
        </a:p>
      </dsp:txBody>
      <dsp:txXfrm>
        <a:off x="4017053" y="3024788"/>
        <a:ext cx="1297218" cy="812427"/>
      </dsp:txXfrm>
    </dsp:sp>
    <dsp:sp modelId="{9676C73C-6EBC-44C7-BE80-C355AAAAB438}">
      <dsp:nvSpPr>
        <dsp:cNvPr id="0" name=""/>
        <dsp:cNvSpPr/>
      </dsp:nvSpPr>
      <dsp:spPr>
        <a:xfrm>
          <a:off x="3175974" y="451625"/>
          <a:ext cx="2979376" cy="2979376"/>
        </a:xfrm>
        <a:custGeom>
          <a:avLst/>
          <a:gdLst/>
          <a:ahLst/>
          <a:cxnLst/>
          <a:rect l="0" t="0" r="0" b="0"/>
          <a:pathLst>
            <a:path>
              <a:moveTo>
                <a:pt x="605256" y="2688416"/>
              </a:moveTo>
              <a:arcTo wR="1489688" hR="1489688" stAng="7585213" swAng="1636470"/>
            </a:path>
          </a:pathLst>
        </a:custGeom>
        <a:noFill/>
        <a:ln w="9525" cap="flat" cmpd="sng" algn="ctr">
          <a:solidFill>
            <a:schemeClr val="dk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0CFC509-1B23-405A-B351-F1F11FAFA00C}">
      <dsp:nvSpPr>
        <dsp:cNvPr id="0" name=""/>
        <dsp:cNvSpPr/>
      </dsp:nvSpPr>
      <dsp:spPr>
        <a:xfrm>
          <a:off x="2483415" y="1491150"/>
          <a:ext cx="1385118" cy="900327"/>
        </a:xfrm>
        <a:prstGeom prst="roundRect">
          <a:avLst/>
        </a:prstGeom>
        <a:solidFill>
          <a:schemeClr val="bg1">
            <a:lumMod val="8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err="1" smtClean="0"/>
            <a:t>Improved</a:t>
          </a:r>
          <a:r>
            <a:rPr lang="de-DE" sz="1600" b="1" kern="1200" dirty="0" smtClean="0"/>
            <a:t> Outcome</a:t>
          </a:r>
          <a:endParaRPr lang="en-GB" sz="1600" b="1" kern="1200" dirty="0"/>
        </a:p>
      </dsp:txBody>
      <dsp:txXfrm>
        <a:off x="2527365" y="1535100"/>
        <a:ext cx="1297218" cy="812427"/>
      </dsp:txXfrm>
    </dsp:sp>
    <dsp:sp modelId="{035611C8-DF76-4370-8AD9-80FDA1BA05F9}">
      <dsp:nvSpPr>
        <dsp:cNvPr id="0" name=""/>
        <dsp:cNvSpPr/>
      </dsp:nvSpPr>
      <dsp:spPr>
        <a:xfrm>
          <a:off x="3175974" y="451625"/>
          <a:ext cx="2979376" cy="2979376"/>
        </a:xfrm>
        <a:custGeom>
          <a:avLst/>
          <a:gdLst/>
          <a:ahLst/>
          <a:cxnLst/>
          <a:rect l="0" t="0" r="0" b="0"/>
          <a:pathLst>
            <a:path>
              <a:moveTo>
                <a:pt x="154263" y="829526"/>
              </a:moveTo>
              <a:arcTo wR="1489688" hR="1489688" stAng="12378317" swAng="1636470"/>
            </a:path>
          </a:pathLst>
        </a:custGeom>
        <a:noFill/>
        <a:ln w="9525" cap="flat" cmpd="sng" algn="ctr">
          <a:solidFill>
            <a:schemeClr val="dk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s-Latn-B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45B3236-4675-42CC-A736-1320433F051B}" type="datetimeFigureOut">
              <a:rPr lang="sr-Latn-CS" smtClean="0"/>
              <a:pPr/>
              <a:t>10.3.2018.</a:t>
            </a:fld>
            <a:endParaRPr lang="bs-Latn-B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bs-Latn-B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6D7305-85D6-4963-91A8-1B319FA9843B}" type="slidenum">
              <a:rPr lang="bs-Latn-BA" smtClean="0"/>
              <a:pPr/>
              <a:t>‹#›</a:t>
            </a:fld>
            <a:endParaRPr lang="bs-Latn-BA"/>
          </a:p>
        </p:txBody>
      </p:sp>
    </p:spTree>
    <p:extLst>
      <p:ext uri="{BB962C8B-B14F-4D97-AF65-F5344CB8AC3E}">
        <p14:creationId xmlns:p14="http://schemas.microsoft.com/office/powerpoint/2010/main" val="2190195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s-Latn-B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B48255-C954-4948-8BAB-4E552663E7A0}" type="datetimeFigureOut">
              <a:rPr lang="sr-Latn-CS" smtClean="0"/>
              <a:pPr/>
              <a:t>10.3.2018.</a:t>
            </a:fld>
            <a:endParaRPr lang="bs-Latn-BA"/>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bs-Latn-B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s-Latn-B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5375DD-7BA0-4BEC-927F-BC3FEEC3DBDC}" type="slidenum">
              <a:rPr lang="bs-Latn-BA" smtClean="0"/>
              <a:pPr/>
              <a:t>‹#›</a:t>
            </a:fld>
            <a:endParaRPr lang="bs-Latn-BA"/>
          </a:p>
        </p:txBody>
      </p:sp>
    </p:spTree>
    <p:extLst>
      <p:ext uri="{BB962C8B-B14F-4D97-AF65-F5344CB8AC3E}">
        <p14:creationId xmlns:p14="http://schemas.microsoft.com/office/powerpoint/2010/main" val="3525038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u-HU" dirty="0"/>
          </a:p>
        </p:txBody>
      </p:sp>
      <p:sp>
        <p:nvSpPr>
          <p:cNvPr id="4" name="Slide Number Placeholder 3"/>
          <p:cNvSpPr>
            <a:spLocks noGrp="1"/>
          </p:cNvSpPr>
          <p:nvPr>
            <p:ph type="sldNum" sz="quarter" idx="10"/>
          </p:nvPr>
        </p:nvSpPr>
        <p:spPr/>
        <p:txBody>
          <a:bodyPr/>
          <a:lstStyle/>
          <a:p>
            <a:fld id="{69B6197E-10C5-44D0-9BDD-5FEEA8D85B06}" type="slidenum">
              <a:rPr lang="en-GB" smtClean="0"/>
              <a:pPr/>
              <a:t>15</a:t>
            </a:fld>
            <a:endParaRPr lang="en-GB"/>
          </a:p>
        </p:txBody>
      </p:sp>
    </p:spTree>
    <p:extLst>
      <p:ext uri="{BB962C8B-B14F-4D97-AF65-F5344CB8AC3E}">
        <p14:creationId xmlns:p14="http://schemas.microsoft.com/office/powerpoint/2010/main" val="3031237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pPr>
              <a:defRPr/>
            </a:pPr>
            <a:fld id="{36441B25-C4D1-47DB-817D-B9C4FC5392FB}" type="slidenum">
              <a:rPr lang="en-GB" smtClean="0"/>
              <a:pPr>
                <a:defRPr/>
              </a:pPr>
              <a:t>16</a:t>
            </a:fld>
            <a:endParaRPr lang="en-GB" dirty="0"/>
          </a:p>
        </p:txBody>
      </p:sp>
    </p:spTree>
    <p:extLst>
      <p:ext uri="{BB962C8B-B14F-4D97-AF65-F5344CB8AC3E}">
        <p14:creationId xmlns:p14="http://schemas.microsoft.com/office/powerpoint/2010/main" val="3398326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u-HU"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17</a:t>
            </a:fld>
            <a:endParaRPr lang="en-GB"/>
          </a:p>
        </p:txBody>
      </p:sp>
    </p:spTree>
    <p:extLst>
      <p:ext uri="{BB962C8B-B14F-4D97-AF65-F5344CB8AC3E}">
        <p14:creationId xmlns:p14="http://schemas.microsoft.com/office/powerpoint/2010/main" val="2028316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smtClean="0"/>
              <a:t>Click to edit Master title style</a:t>
            </a:r>
            <a:endParaRPr lang="bs-Latn-BA" dirty="0"/>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s-Latn-B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smtClean="0"/>
              <a:t>Click to edit Master title style</a:t>
            </a:r>
            <a:endParaRPr lang="bs-Latn-BA" dirty="0"/>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s-Latn-BA" dirty="0"/>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smtClean="0"/>
              <a:t>Click to edit Master title style</a:t>
            </a:r>
            <a:endParaRPr lang="bs-Latn-BA"/>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smtClean="0"/>
              <a:t>Click to edit Master title style</a:t>
            </a:r>
            <a:endParaRPr lang="bs-Latn-BA" dirty="0"/>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s-Latn-BA" dirty="0"/>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lvl1pPr>
              <a:defRPr/>
            </a:lvl1pPr>
          </a:lstStyle>
          <a:p>
            <a:r>
              <a:rPr lang="en-US" smtClean="0"/>
              <a:t>Click to edit Master title style</a:t>
            </a:r>
            <a:endParaRPr lang="bs-Latn-BA"/>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dirty="0"/>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dirty="0"/>
          </a:p>
        </p:txBody>
      </p:sp>
      <p:sp>
        <p:nvSpPr>
          <p:cNvPr id="7" name="Date Placeholder 6"/>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bs-Latn-BA"/>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smtClean="0"/>
              <a:t>Click to edit Master title style</a:t>
            </a:r>
            <a:endParaRPr lang="bs-Latn-BA"/>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smtClean="0"/>
              <a:t>Click to edit Master title style</a:t>
            </a:r>
            <a:endParaRPr lang="bs-Latn-BA"/>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bs-Latn-BA"/>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bs-Latn-BA"/>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098" name="Picture 2" descr="C:\Users\iman\Desktop\RCC\RCC powerpoint\logo2.png"/>
          <p:cNvPicPr>
            <a:picLocks noChangeAspect="1" noChangeArrowheads="1"/>
          </p:cNvPicPr>
          <p:nvPr userDrawn="1"/>
        </p:nvPicPr>
        <p:blipFill>
          <a:blip r:embed="rId2" cstate="print"/>
          <a:srcRect/>
          <a:stretch>
            <a:fillRect/>
          </a:stretch>
        </p:blipFill>
        <p:spPr bwMode="auto">
          <a:xfrm>
            <a:off x="3929058" y="928676"/>
            <a:ext cx="2981325" cy="1781175"/>
          </a:xfrm>
          <a:prstGeom prst="rect">
            <a:avLst/>
          </a:prstGeom>
          <a:noFill/>
        </p:spPr>
      </p:pic>
      <p:sp>
        <p:nvSpPr>
          <p:cNvPr id="2" name="Vertical Title 1"/>
          <p:cNvSpPr>
            <a:spLocks noGrp="1"/>
          </p:cNvSpPr>
          <p:nvPr>
            <p:ph type="title" orient="vert"/>
          </p:nvPr>
        </p:nvSpPr>
        <p:spPr>
          <a:xfrm>
            <a:off x="6629400" y="154781"/>
            <a:ext cx="2057400" cy="3290888"/>
          </a:xfrm>
          <a:prstGeom prst="rect">
            <a:avLst/>
          </a:prstGeom>
        </p:spPr>
        <p:txBody>
          <a:bodyPr vert="eaVert"/>
          <a:lstStyle/>
          <a:p>
            <a:r>
              <a:rPr lang="en-US" smtClean="0"/>
              <a:t>Click to edit Master title style</a:t>
            </a:r>
            <a:endParaRPr lang="bs-Latn-BA" dirty="0"/>
          </a:p>
        </p:txBody>
      </p:sp>
      <p:sp>
        <p:nvSpPr>
          <p:cNvPr id="3" name="Vertical Text Placeholder 2"/>
          <p:cNvSpPr>
            <a:spLocks noGrp="1"/>
          </p:cNvSpPr>
          <p:nvPr>
            <p:ph type="body" orient="vert" idx="1"/>
          </p:nvPr>
        </p:nvSpPr>
        <p:spPr>
          <a:xfrm>
            <a:off x="457200" y="154781"/>
            <a:ext cx="6019800" cy="329088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5A4F77E6-E6D9-43F1-977A-BA4653809506}" type="datetimeFigureOut">
              <a:rPr lang="sr-Latn-CS" smtClean="0"/>
              <a:pPr/>
              <a:t>10.3.2018.</a:t>
            </a:fld>
            <a:endParaRPr lang="bs-Latn-BA"/>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bs-Latn-BA"/>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ACA79D68-A7E1-48D6-BD46-79B83684B49E}" type="slidenum">
              <a:rPr lang="bs-Latn-BA" smtClean="0"/>
              <a:pPr/>
              <a:t>‹#›</a:t>
            </a:fld>
            <a:endParaRPr lang="bs-Latn-B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0052" y="642924"/>
            <a:ext cx="8229600" cy="375050"/>
          </a:xfrm>
          <a:prstGeom prst="rect">
            <a:avLst/>
          </a:prstGeom>
        </p:spPr>
        <p:txBody>
          <a:bodyPr>
            <a:noAutofit/>
          </a:bodyPr>
          <a:lstStyle>
            <a:lvl1pPr algn="l">
              <a:defRPr sz="3200" b="1"/>
            </a:lvl1pPr>
          </a:lstStyle>
          <a:p>
            <a:r>
              <a:rPr lang="en-US" dirty="0" smtClean="0"/>
              <a:t>Click to edit Master title style</a:t>
            </a:r>
            <a:endParaRPr lang="en-US" dirty="0"/>
          </a:p>
        </p:txBody>
      </p:sp>
      <p:sp>
        <p:nvSpPr>
          <p:cNvPr id="3" name="Content Placeholder 2"/>
          <p:cNvSpPr>
            <a:spLocks noGrp="1"/>
          </p:cNvSpPr>
          <p:nvPr>
            <p:ph idx="1"/>
          </p:nvPr>
        </p:nvSpPr>
        <p:spPr>
          <a:xfrm>
            <a:off x="285720" y="1232288"/>
            <a:ext cx="8501122" cy="1693071"/>
          </a:xfrm>
          <a:prstGeom prst="rect">
            <a:avLst/>
          </a:prstGeom>
          <a:solidFill>
            <a:schemeClr val="bg1">
              <a:alpha val="55000"/>
            </a:schemeClr>
          </a:solidFill>
          <a:ln>
            <a:solidFill>
              <a:schemeClr val="bg1">
                <a:lumMod val="85000"/>
              </a:schemeClr>
            </a:solidFill>
          </a:ln>
        </p:spPr>
        <p:txBody>
          <a:bodyPr/>
          <a:lstStyle>
            <a:lvl1pPr>
              <a:buClr>
                <a:srgbClr val="F3AE00"/>
              </a:buClr>
              <a:buSzPct val="90000"/>
              <a:buFont typeface="Wingdings" pitchFamily="2" charset="2"/>
              <a:buChar char="§"/>
              <a:defRPr/>
            </a:lvl1pPr>
            <a:lvl2pPr>
              <a:buClr>
                <a:srgbClr val="F3AE00"/>
              </a:buClr>
              <a:buSzPct val="90000"/>
              <a:buFont typeface="Wingdings" pitchFamily="2" charset="2"/>
              <a:buChar char="§"/>
              <a:defRPr/>
            </a:lvl2pPr>
            <a:lvl3pPr>
              <a:buClr>
                <a:srgbClr val="F3AE00"/>
              </a:buClr>
              <a:buSzPct val="90000"/>
              <a:buFont typeface="Wingdings" pitchFamily="2" charset="2"/>
              <a:buChar char="§"/>
              <a:defRPr/>
            </a:lvl3pPr>
            <a:lvl4pPr>
              <a:buClr>
                <a:srgbClr val="F3AE00"/>
              </a:buClr>
              <a:buSzPct val="90000"/>
              <a:buFont typeface="Wingdings" pitchFamily="2" charset="2"/>
              <a:buChar char="§"/>
              <a:defRPr/>
            </a:lvl4pPr>
            <a:lvl5pPr>
              <a:buClr>
                <a:srgbClr val="F3AE00"/>
              </a:buClr>
              <a:buSzPct val="90000"/>
              <a:buFont typeface="Wingdings" pitchFamily="2" charset="2"/>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F9D1A090-2F91-4E54-A401-E188084E08DA}" type="datetimeFigureOut">
              <a:rPr lang="en-US" smtClean="0"/>
              <a:pPr/>
              <a:t>3/10/2018</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A7EAB8A9-9DAB-4A34-BB05-DC3A5E7EEE8B}" type="slidenum">
              <a:rPr lang="en-US" smtClean="0"/>
              <a:pPr/>
              <a:t>‹#›</a:t>
            </a:fld>
            <a:endParaRPr lang="en-US" dirty="0"/>
          </a:p>
        </p:txBody>
      </p:sp>
      <p:pic>
        <p:nvPicPr>
          <p:cNvPr id="10" name="Picture 9" descr="podvlaka_duga.png"/>
          <p:cNvPicPr>
            <a:picLocks noChangeAspect="1"/>
          </p:cNvPicPr>
          <p:nvPr userDrawn="1"/>
        </p:nvPicPr>
        <p:blipFill>
          <a:blip r:embed="rId2"/>
          <a:stretch>
            <a:fillRect/>
          </a:stretch>
        </p:blipFill>
        <p:spPr>
          <a:xfrm>
            <a:off x="4537671" y="2571664"/>
            <a:ext cx="68659" cy="172"/>
          </a:xfrm>
          <a:prstGeom prst="rect">
            <a:avLst/>
          </a:prstGeom>
        </p:spPr>
      </p:pic>
    </p:spTree>
    <p:extLst>
      <p:ext uri="{BB962C8B-B14F-4D97-AF65-F5344CB8AC3E}">
        <p14:creationId xmlns:p14="http://schemas.microsoft.com/office/powerpoint/2010/main" val="142284726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pplied_b">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a:xfrm>
            <a:off x="6457950" y="4767266"/>
            <a:ext cx="2057400" cy="273844"/>
          </a:xfrm>
          <a:prstGeom prst="rect">
            <a:avLst/>
          </a:prstGeom>
        </p:spPr>
        <p:txBody>
          <a:bodyPr/>
          <a:lstStyle>
            <a:lvl1pPr algn="r">
              <a:defRPr sz="1000">
                <a:solidFill>
                  <a:srgbClr val="949798"/>
                </a:solidFill>
              </a:defRPr>
            </a:lvl1pPr>
          </a:lstStyle>
          <a:p>
            <a:fld id="{C257D037-FF89-449C-B4F3-97D4A1231F32}" type="slidenum">
              <a:rPr lang="en-GB" smtClean="0"/>
              <a:pPr/>
              <a:t>‹#›</a:t>
            </a:fld>
            <a:endParaRPr lang="en-GB"/>
          </a:p>
        </p:txBody>
      </p:sp>
      <p:sp>
        <p:nvSpPr>
          <p:cNvPr id="10" name="Title 1"/>
          <p:cNvSpPr>
            <a:spLocks noGrp="1"/>
          </p:cNvSpPr>
          <p:nvPr>
            <p:ph type="title"/>
          </p:nvPr>
        </p:nvSpPr>
        <p:spPr>
          <a:xfrm>
            <a:off x="628650" y="122344"/>
            <a:ext cx="7886700" cy="431633"/>
          </a:xfrm>
          <a:prstGeom prst="rect">
            <a:avLst/>
          </a:prstGeom>
        </p:spPr>
        <p:txBody>
          <a:bodyPr>
            <a:noAutofit/>
          </a:bodyPr>
          <a:lstStyle>
            <a:lvl1pPr>
              <a:defRPr lang="en-GB" sz="3200" b="1" kern="1200" cap="all" baseline="0" dirty="0">
                <a:solidFill>
                  <a:srgbClr val="FFFFFF"/>
                </a:solidFill>
                <a:latin typeface="+mj-lt"/>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tabLst/>
            </a:pPr>
            <a:r>
              <a:rPr lang="en-US" smtClean="0"/>
              <a:t>Click to edit Master title style</a:t>
            </a:r>
            <a:endParaRPr lang="en-GB" dirty="0"/>
          </a:p>
        </p:txBody>
      </p:sp>
      <p:sp>
        <p:nvSpPr>
          <p:cNvPr id="11" name="Date Placeholder 3"/>
          <p:cNvSpPr txBox="1">
            <a:spLocks/>
          </p:cNvSpPr>
          <p:nvPr userDrawn="1"/>
        </p:nvSpPr>
        <p:spPr>
          <a:xfrm>
            <a:off x="628650" y="4767265"/>
            <a:ext cx="5073162" cy="273844"/>
          </a:xfrm>
          <a:prstGeom prst="rect">
            <a:avLst/>
          </a:prstGeom>
        </p:spPr>
        <p:txBody>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hu-HU" sz="1000" b="1" dirty="0" smtClean="0">
                <a:solidFill>
                  <a:srgbClr val="949798"/>
                </a:solidFill>
              </a:rPr>
              <a:t>Budapest Institute for Policy Analysis </a:t>
            </a:r>
            <a:r>
              <a:rPr lang="hu-HU" sz="1000" b="1" dirty="0" smtClean="0">
                <a:solidFill>
                  <a:srgbClr val="AF1310"/>
                </a:solidFill>
              </a:rPr>
              <a:t>· bpinst.eu</a:t>
            </a:r>
            <a:r>
              <a:rPr lang="hu-HU" sz="1000" dirty="0" smtClean="0"/>
              <a:t> </a:t>
            </a:r>
            <a:endParaRPr lang="hu-HU" sz="1000" dirty="0" smtClean="0">
              <a:solidFill>
                <a:srgbClr val="B1B3B4"/>
              </a:solidFill>
            </a:endParaRPr>
          </a:p>
        </p:txBody>
      </p:sp>
      <p:pic>
        <p:nvPicPr>
          <p:cNvPr id="7"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4"/>
            <a:ext cx="9144000" cy="567929"/>
          </a:xfrm>
          <a:prstGeom prst="rect">
            <a:avLst/>
          </a:prstGeom>
          <a:noFill/>
          <a:ln w="9525">
            <a:noFill/>
            <a:miter lim="800000"/>
            <a:headEnd/>
            <a:tailEnd/>
          </a:ln>
        </p:spPr>
      </p:pic>
      <p:sp>
        <p:nvSpPr>
          <p:cNvPr id="9" name="Text Placeholder 2"/>
          <p:cNvSpPr>
            <a:spLocks noGrp="1"/>
          </p:cNvSpPr>
          <p:nvPr>
            <p:ph type="body" sz="quarter" idx="13"/>
          </p:nvPr>
        </p:nvSpPr>
        <p:spPr>
          <a:xfrm>
            <a:off x="628650" y="704227"/>
            <a:ext cx="7886700" cy="3912786"/>
          </a:xfrm>
          <a:prstGeom prst="rect">
            <a:avLst/>
          </a:prstGeom>
        </p:spPr>
        <p:txBody>
          <a:bodyPr/>
          <a:lstStyle>
            <a:lvl1pPr>
              <a:buClr>
                <a:srgbClr val="AF1310"/>
              </a:buClr>
              <a:defRPr sz="2600"/>
            </a:lvl1pPr>
            <a:lvl2pPr marL="715963" indent="-358775">
              <a:tabLst>
                <a:tab pos="715963" algn="l"/>
              </a:tabLst>
              <a:defRPr/>
            </a:lvl2pPr>
            <a:lvl3pPr marL="1073150" indent="-357188">
              <a:buClr>
                <a:srgbClr val="B1B2B6"/>
              </a:buClr>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90127472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userDrawn="1"/>
        </p:nvPicPr>
        <p:blipFill>
          <a:blip r:embed="rId17" cstate="print"/>
          <a:srcRect/>
          <a:stretch>
            <a:fillRect/>
          </a:stretch>
        </p:blipFill>
        <p:spPr bwMode="auto">
          <a:xfrm>
            <a:off x="7072330" y="214296"/>
            <a:ext cx="1736986" cy="28575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1" r:id="rId4"/>
    <p:sldLayoutId id="2147483660"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 id="2147483663"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www.esap.online/"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txBox="1">
            <a:spLocks/>
          </p:cNvSpPr>
          <p:nvPr/>
        </p:nvSpPr>
        <p:spPr>
          <a:xfrm>
            <a:off x="329183" y="2085346"/>
            <a:ext cx="7428077" cy="1206484"/>
          </a:xfrm>
          <a:prstGeom prst="rect">
            <a:avLst/>
          </a:prstGeom>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600" b="1" i="0" u="none" strike="noStrike" kern="1200" cap="none" spc="-100" normalizeH="0" baseline="0" noProof="0" dirty="0">
              <a:ln>
                <a:noFill/>
              </a:ln>
              <a:solidFill>
                <a:schemeClr val="bg1"/>
              </a:solidFill>
              <a:effectLst/>
              <a:uLnTx/>
              <a:uFillTx/>
              <a:latin typeface="Trebuchet MS" pitchFamily="34" charset="0"/>
              <a:ea typeface="+mj-ea"/>
              <a:cs typeface="+mj-cs"/>
            </a:endParaRPr>
          </a:p>
        </p:txBody>
      </p:sp>
      <p:sp>
        <p:nvSpPr>
          <p:cNvPr id="11" name="Title 4"/>
          <p:cNvSpPr txBox="1">
            <a:spLocks/>
          </p:cNvSpPr>
          <p:nvPr/>
        </p:nvSpPr>
        <p:spPr>
          <a:xfrm>
            <a:off x="285720" y="1131590"/>
            <a:ext cx="8246720" cy="187220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100" normalizeH="0" baseline="0" noProof="0" dirty="0" smtClean="0">
              <a:ln>
                <a:noFill/>
              </a:ln>
              <a:solidFill>
                <a:srgbClr val="0071BC"/>
              </a:solidFill>
              <a:effectLst/>
              <a:uLnTx/>
              <a:uFillTx/>
              <a:latin typeface="Trebuchet MS" pitchFamily="34"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100" normalizeH="0" baseline="0" noProof="0" dirty="0" smtClean="0">
                <a:ln>
                  <a:noFill/>
                </a:ln>
                <a:solidFill>
                  <a:srgbClr val="0071BC"/>
                </a:solidFill>
                <a:effectLst/>
                <a:uLnTx/>
                <a:uFillTx/>
                <a:latin typeface="Trebuchet MS" pitchFamily="34" charset="0"/>
                <a:ea typeface="+mj-ea"/>
                <a:cs typeface="+mj-cs"/>
              </a:rPr>
              <a:t>Employment and Social Affairs Platform</a:t>
            </a:r>
          </a:p>
          <a:p>
            <a:pPr lvl="0" algn="ctr">
              <a:spcBef>
                <a:spcPct val="0"/>
              </a:spcBef>
              <a:defRPr/>
            </a:pPr>
            <a:r>
              <a:rPr lang="en-GB" sz="3600" dirty="0"/>
              <a:t/>
            </a:r>
            <a:br>
              <a:rPr lang="en-GB" sz="3600" dirty="0"/>
            </a:br>
            <a:endParaRPr kumimoji="0" lang="en-US" sz="3600" b="1" i="0" u="none" strike="noStrike" kern="1200" cap="none" spc="-100" normalizeH="0" baseline="0" noProof="0" dirty="0">
              <a:ln>
                <a:noFill/>
              </a:ln>
              <a:solidFill>
                <a:srgbClr val="0071BC"/>
              </a:solidFill>
              <a:effectLst/>
              <a:uLnTx/>
              <a:uFillTx/>
              <a:latin typeface="Trebuchet MS" pitchFamily="34" charset="0"/>
              <a:ea typeface="+mj-ea"/>
              <a:cs typeface="+mj-cs"/>
            </a:endParaRPr>
          </a:p>
        </p:txBody>
      </p:sp>
      <p:sp>
        <p:nvSpPr>
          <p:cNvPr id="5" name="Subtitle 5"/>
          <p:cNvSpPr txBox="1">
            <a:spLocks/>
          </p:cNvSpPr>
          <p:nvPr/>
        </p:nvSpPr>
        <p:spPr>
          <a:xfrm>
            <a:off x="357158" y="3003798"/>
            <a:ext cx="7815242" cy="1068150"/>
          </a:xfrm>
          <a:prstGeom prst="rect">
            <a:avLst/>
          </a:prstGeom>
        </p:spPr>
        <p:txBody>
          <a:bodyPr>
            <a:noAutofit/>
          </a:bodyPr>
          <a:lstStyle/>
          <a:p>
            <a:pPr algn="r"/>
            <a:endParaRPr lang="en-US" dirty="0"/>
          </a:p>
        </p:txBody>
      </p:sp>
      <p:pic>
        <p:nvPicPr>
          <p:cNvPr id="2050" name="Picture 2" descr="flag_yellow_l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3867894"/>
            <a:ext cx="10826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7869" y="4743390"/>
            <a:ext cx="1261944" cy="400110"/>
          </a:xfrm>
          <a:prstGeom prst="rect">
            <a:avLst/>
          </a:prstGeom>
          <a:noFill/>
        </p:spPr>
        <p:txBody>
          <a:bodyPr wrap="square" rtlCol="0">
            <a:spAutoFit/>
          </a:bodyPr>
          <a:lstStyle/>
          <a:p>
            <a:r>
              <a:rPr lang="bs-Latn-BA" sz="1000" dirty="0"/>
              <a:t>This project is funded by the EU</a:t>
            </a:r>
            <a:endParaRPr lang="en-US" sz="1000" dirty="0"/>
          </a:p>
        </p:txBody>
      </p:sp>
    </p:spTree>
    <p:extLst>
      <p:ext uri="{BB962C8B-B14F-4D97-AF65-F5344CB8AC3E}">
        <p14:creationId xmlns:p14="http://schemas.microsoft.com/office/powerpoint/2010/main" val="20733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1BC"/>
                </a:solidFill>
              </a:rPr>
              <a:t>Main regional initiatives under RCC auspices </a:t>
            </a:r>
            <a:endParaRPr lang="en-US" dirty="0">
              <a:solidFill>
                <a:srgbClr val="0071BC"/>
              </a:solidFill>
            </a:endParaRPr>
          </a:p>
        </p:txBody>
      </p:sp>
      <p:sp>
        <p:nvSpPr>
          <p:cNvPr id="3" name="Content Placeholder 2"/>
          <p:cNvSpPr>
            <a:spLocks noGrp="1"/>
          </p:cNvSpPr>
          <p:nvPr>
            <p:ph idx="1"/>
          </p:nvPr>
        </p:nvSpPr>
        <p:spPr>
          <a:xfrm>
            <a:off x="285720" y="1232287"/>
            <a:ext cx="8501122" cy="2995647"/>
          </a:xfrm>
        </p:spPr>
        <p:txBody>
          <a:bodyPr>
            <a:noAutofit/>
          </a:bodyPr>
          <a:lstStyle/>
          <a:p>
            <a:pPr marL="514350" indent="-514350">
              <a:buAutoNum type="arabicPeriod"/>
            </a:pPr>
            <a:r>
              <a:rPr lang="en-GB" sz="2800" b="1" dirty="0" smtClean="0"/>
              <a:t>SEE 2020 Strategy – Jobs and prosperity in a European Perspective</a:t>
            </a:r>
          </a:p>
          <a:p>
            <a:r>
              <a:rPr lang="en-GB" sz="2400" dirty="0" smtClean="0"/>
              <a:t>Inclusive </a:t>
            </a:r>
            <a:r>
              <a:rPr lang="en-GB" sz="2400" dirty="0"/>
              <a:t>growth is one of the main pillars of the strategy </a:t>
            </a:r>
            <a:r>
              <a:rPr lang="en-GB" sz="2400" dirty="0" smtClean="0"/>
              <a:t>and employment </a:t>
            </a:r>
            <a:r>
              <a:rPr lang="en-GB" sz="2400" dirty="0"/>
              <a:t>and health, key dimensions of it. </a:t>
            </a:r>
            <a:endParaRPr lang="en-GB" sz="2400" dirty="0" smtClean="0"/>
          </a:p>
          <a:p>
            <a:r>
              <a:rPr lang="en-GB" sz="2400" dirty="0" smtClean="0"/>
              <a:t>By </a:t>
            </a:r>
            <a:r>
              <a:rPr lang="en-GB" sz="2400" dirty="0"/>
              <a:t>2020, the region has committed to achieve 11 ambitious headline </a:t>
            </a:r>
            <a:r>
              <a:rPr lang="en-GB" sz="2400" dirty="0" smtClean="0"/>
              <a:t>targets</a:t>
            </a:r>
            <a:r>
              <a:rPr lang="en-GB" sz="2400" dirty="0"/>
              <a:t>, including the creation of 1 million new </a:t>
            </a:r>
            <a:r>
              <a:rPr lang="en-GB" sz="2400" dirty="0" smtClean="0"/>
              <a:t>jobs</a:t>
            </a:r>
            <a:endParaRPr lang="en-US" sz="2400" dirty="0"/>
          </a:p>
        </p:txBody>
      </p:sp>
    </p:spTree>
    <p:extLst>
      <p:ext uri="{BB962C8B-B14F-4D97-AF65-F5344CB8AC3E}">
        <p14:creationId xmlns:p14="http://schemas.microsoft.com/office/powerpoint/2010/main" val="650301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852850"/>
            <a:ext cx="7920879" cy="3591107"/>
          </a:xfrm>
          <a:prstGeom prst="rect">
            <a:avLst/>
          </a:prstGeom>
          <a:noFill/>
          <a:ln>
            <a:noFill/>
          </a:ln>
        </p:spPr>
      </p:pic>
      <p:sp>
        <p:nvSpPr>
          <p:cNvPr id="4" name="Rectangle 3"/>
          <p:cNvSpPr/>
          <p:nvPr/>
        </p:nvSpPr>
        <p:spPr>
          <a:xfrm>
            <a:off x="899592" y="483518"/>
            <a:ext cx="7272808" cy="369332"/>
          </a:xfrm>
          <a:prstGeom prst="rect">
            <a:avLst/>
          </a:prstGeom>
        </p:spPr>
        <p:txBody>
          <a:bodyPr wrap="square">
            <a:spAutoFit/>
          </a:bodyPr>
          <a:lstStyle/>
          <a:p>
            <a:r>
              <a:rPr lang="tr-TR" b="1" dirty="0" smtClean="0"/>
              <a:t>SEE </a:t>
            </a:r>
            <a:r>
              <a:rPr lang="tr-TR" b="1" dirty="0"/>
              <a:t>2020 Target 10 – </a:t>
            </a:r>
            <a:r>
              <a:rPr lang="en-GB" b="1" dirty="0"/>
              <a:t>Employment rate, age group 20-64</a:t>
            </a:r>
            <a:endParaRPr lang="en-US" b="1" dirty="0"/>
          </a:p>
        </p:txBody>
      </p:sp>
    </p:spTree>
    <p:extLst>
      <p:ext uri="{BB962C8B-B14F-4D97-AF65-F5344CB8AC3E}">
        <p14:creationId xmlns:p14="http://schemas.microsoft.com/office/powerpoint/2010/main" val="2921677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1BC"/>
                </a:solidFill>
              </a:rPr>
              <a:t>Main regional initiatives under RCC auspices </a:t>
            </a:r>
            <a:endParaRPr lang="en-US" dirty="0">
              <a:solidFill>
                <a:srgbClr val="0071BC"/>
              </a:solidFill>
            </a:endParaRPr>
          </a:p>
        </p:txBody>
      </p:sp>
      <p:sp>
        <p:nvSpPr>
          <p:cNvPr id="3" name="Content Placeholder 2"/>
          <p:cNvSpPr>
            <a:spLocks noGrp="1"/>
          </p:cNvSpPr>
          <p:nvPr>
            <p:ph idx="1"/>
          </p:nvPr>
        </p:nvSpPr>
        <p:spPr>
          <a:xfrm>
            <a:off x="285720" y="1232287"/>
            <a:ext cx="8501122" cy="2995647"/>
          </a:xfrm>
        </p:spPr>
        <p:txBody>
          <a:bodyPr>
            <a:noAutofit/>
          </a:bodyPr>
          <a:lstStyle/>
          <a:p>
            <a:pPr marL="0" indent="0">
              <a:buNone/>
            </a:pPr>
            <a:r>
              <a:rPr lang="en-GB" sz="2800" b="1" dirty="0" smtClean="0"/>
              <a:t>2. Multi-Annual Action Plan on Regional Economic Area </a:t>
            </a:r>
          </a:p>
          <a:p>
            <a:pPr lvl="1" algn="just">
              <a:buFont typeface="Arial" panose="020B0604020202020204" pitchFamily="34" charset="0"/>
              <a:buChar char="•"/>
            </a:pPr>
            <a:r>
              <a:rPr lang="en-GB" sz="2400" dirty="0" smtClean="0"/>
              <a:t>Further </a:t>
            </a:r>
            <a:r>
              <a:rPr lang="en-GB" sz="2400" dirty="0"/>
              <a:t>trade integration;</a:t>
            </a:r>
          </a:p>
          <a:p>
            <a:pPr lvl="1" algn="just">
              <a:buFont typeface="Arial" panose="020B0604020202020204" pitchFamily="34" charset="0"/>
              <a:buChar char="•"/>
            </a:pPr>
            <a:r>
              <a:rPr lang="en-GB" sz="2400" dirty="0"/>
              <a:t>WB dynamic regional investment space; </a:t>
            </a:r>
          </a:p>
          <a:p>
            <a:pPr lvl="1" algn="just">
              <a:buFont typeface="Arial" panose="020B0604020202020204" pitchFamily="34" charset="0"/>
              <a:buChar char="•"/>
            </a:pPr>
            <a:r>
              <a:rPr lang="en-GB" sz="2400" dirty="0"/>
              <a:t>Facilitated regional mobility, strengthened R&amp;D and innovation </a:t>
            </a:r>
            <a:r>
              <a:rPr lang="en-GB" sz="2400" dirty="0" smtClean="0"/>
              <a:t>base;</a:t>
            </a:r>
            <a:endParaRPr lang="en-GB" sz="2400" dirty="0"/>
          </a:p>
          <a:p>
            <a:pPr lvl="1" algn="just">
              <a:buFont typeface="Arial" panose="020B0604020202020204" pitchFamily="34" charset="0"/>
              <a:buChar char="•"/>
            </a:pPr>
            <a:r>
              <a:rPr lang="en-GB" sz="2400" dirty="0"/>
              <a:t>WB Digital integration agenda-</a:t>
            </a:r>
            <a:r>
              <a:rPr lang="en-US" sz="2400" dirty="0"/>
              <a:t>digitalize WB societies and businesses.</a:t>
            </a:r>
          </a:p>
        </p:txBody>
      </p:sp>
    </p:spTree>
    <p:extLst>
      <p:ext uri="{BB962C8B-B14F-4D97-AF65-F5344CB8AC3E}">
        <p14:creationId xmlns:p14="http://schemas.microsoft.com/office/powerpoint/2010/main" val="491573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1BC"/>
                </a:solidFill>
              </a:rPr>
              <a:t>Employment and Social Affairs Platform (ESAP) </a:t>
            </a:r>
            <a:endParaRPr lang="en-US" dirty="0">
              <a:solidFill>
                <a:srgbClr val="0071BC"/>
              </a:solidFill>
            </a:endParaRPr>
          </a:p>
        </p:txBody>
      </p:sp>
      <p:sp>
        <p:nvSpPr>
          <p:cNvPr id="3" name="Content Placeholder 2"/>
          <p:cNvSpPr>
            <a:spLocks noGrp="1"/>
          </p:cNvSpPr>
          <p:nvPr>
            <p:ph idx="1"/>
          </p:nvPr>
        </p:nvSpPr>
        <p:spPr>
          <a:xfrm>
            <a:off x="285720" y="1232287"/>
            <a:ext cx="8501122" cy="2995647"/>
          </a:xfrm>
        </p:spPr>
        <p:txBody>
          <a:bodyPr>
            <a:noAutofit/>
          </a:bodyPr>
          <a:lstStyle/>
          <a:p>
            <a:pPr marL="0" indent="0">
              <a:buNone/>
            </a:pPr>
            <a:r>
              <a:rPr lang="en-US" sz="2800" b="1" dirty="0" smtClean="0"/>
              <a:t>Implementation period:	</a:t>
            </a:r>
            <a:r>
              <a:rPr lang="en-US" sz="2800" dirty="0" smtClean="0"/>
              <a:t>March 2016- </a:t>
            </a:r>
            <a:r>
              <a:rPr lang="en-US" sz="2800" dirty="0" smtClean="0"/>
              <a:t>March </a:t>
            </a:r>
            <a:r>
              <a:rPr lang="en-US" sz="2800" dirty="0" smtClean="0"/>
              <a:t>2019 </a:t>
            </a:r>
          </a:p>
          <a:p>
            <a:pPr marL="0" indent="0">
              <a:buNone/>
            </a:pPr>
            <a:r>
              <a:rPr lang="en-GB" sz="2800" b="1" dirty="0" smtClean="0"/>
              <a:t>Implementing </a:t>
            </a:r>
            <a:r>
              <a:rPr lang="en-GB" sz="2800" b="1" dirty="0"/>
              <a:t>institutions: </a:t>
            </a:r>
            <a:r>
              <a:rPr lang="en-GB" sz="2800" b="1" dirty="0" smtClean="0"/>
              <a:t>	</a:t>
            </a:r>
            <a:r>
              <a:rPr lang="en-GB" sz="2800" dirty="0" smtClean="0"/>
              <a:t>RCC </a:t>
            </a:r>
            <a:r>
              <a:rPr lang="en-GB" sz="2800" dirty="0"/>
              <a:t>and ILO</a:t>
            </a:r>
          </a:p>
          <a:p>
            <a:pPr marL="0" indent="0">
              <a:buNone/>
            </a:pPr>
            <a:r>
              <a:rPr lang="en-GB" sz="2800" b="1" dirty="0" smtClean="0"/>
              <a:t>Overall </a:t>
            </a:r>
            <a:r>
              <a:rPr lang="en-GB" sz="2800" b="1" dirty="0" smtClean="0"/>
              <a:t>objective</a:t>
            </a:r>
            <a:r>
              <a:rPr lang="en-GB" sz="2800" dirty="0" smtClean="0"/>
              <a:t>: </a:t>
            </a:r>
            <a:r>
              <a:rPr lang="en-GB" sz="2800" dirty="0"/>
              <a:t>strengthen </a:t>
            </a:r>
            <a:r>
              <a:rPr lang="en-GB" sz="2800" b="1" dirty="0"/>
              <a:t>regional cooperation </a:t>
            </a:r>
            <a:r>
              <a:rPr lang="en-GB" sz="2800" dirty="0"/>
              <a:t>and </a:t>
            </a:r>
            <a:r>
              <a:rPr lang="en-GB" sz="2800" b="1" dirty="0"/>
              <a:t>institutional capacities </a:t>
            </a:r>
            <a:r>
              <a:rPr lang="en-GB" sz="2800" dirty="0"/>
              <a:t>of national administrations, employers’ and workers’ organizations, enabling them to develop and effectively implement labour market and social policy reforms in their EU enlargement process.</a:t>
            </a:r>
            <a:endParaRPr lang="en-US" sz="2800" dirty="0"/>
          </a:p>
        </p:txBody>
      </p:sp>
    </p:spTree>
    <p:extLst>
      <p:ext uri="{BB962C8B-B14F-4D97-AF65-F5344CB8AC3E}">
        <p14:creationId xmlns:p14="http://schemas.microsoft.com/office/powerpoint/2010/main" val="27452367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99542"/>
            <a:ext cx="8460432" cy="423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34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52" y="483518"/>
            <a:ext cx="8229600" cy="534456"/>
          </a:xfrm>
        </p:spPr>
        <p:txBody>
          <a:bodyPr/>
          <a:lstStyle/>
          <a:p>
            <a:r>
              <a:rPr lang="en-GB" dirty="0"/>
              <a:t>Specific RCC O</a:t>
            </a:r>
            <a:r>
              <a:rPr lang="en-GB" dirty="0" smtClean="0"/>
              <a:t>bjectives </a:t>
            </a:r>
            <a:r>
              <a:rPr lang="en-US" dirty="0"/>
              <a:t/>
            </a:r>
            <a:br>
              <a:rPr lang="en-US" dirty="0"/>
            </a:br>
            <a:endParaRPr lang="en-US" dirty="0"/>
          </a:p>
        </p:txBody>
      </p:sp>
      <p:sp>
        <p:nvSpPr>
          <p:cNvPr id="3" name="Content Placeholder 2"/>
          <p:cNvSpPr>
            <a:spLocks noGrp="1"/>
          </p:cNvSpPr>
          <p:nvPr>
            <p:ph idx="1"/>
          </p:nvPr>
        </p:nvSpPr>
        <p:spPr>
          <a:xfrm>
            <a:off x="285720" y="987574"/>
            <a:ext cx="8501122" cy="3960440"/>
          </a:xfrm>
        </p:spPr>
        <p:txBody>
          <a:bodyPr/>
          <a:lstStyle/>
          <a:p>
            <a:pPr marL="0" lvl="0" indent="0">
              <a:buNone/>
            </a:pPr>
            <a:r>
              <a:rPr lang="en-GB" sz="1900" i="1" dirty="0" smtClean="0"/>
              <a:t>1. Enhance </a:t>
            </a:r>
            <a:r>
              <a:rPr lang="en-GB" sz="1900" i="1" dirty="0"/>
              <a:t>regional cooperation and establishing of a </a:t>
            </a:r>
            <a:r>
              <a:rPr lang="en-GB" sz="1900" b="1" i="1" dirty="0"/>
              <a:t>structured regional Employment and Social Affairs </a:t>
            </a:r>
            <a:r>
              <a:rPr lang="en-GB" sz="1900" b="1" i="1" dirty="0" smtClean="0"/>
              <a:t>Platform: </a:t>
            </a:r>
            <a:r>
              <a:rPr lang="en-GB" sz="1900" b="1" i="1" dirty="0" smtClean="0">
                <a:hlinkClick r:id="rId2"/>
              </a:rPr>
              <a:t>www.esap.online</a:t>
            </a:r>
            <a:endParaRPr lang="en-GB" sz="1900" b="1" i="1" dirty="0" smtClean="0"/>
          </a:p>
          <a:p>
            <a:r>
              <a:rPr lang="en-GB" sz="1900" b="1" i="1" dirty="0" smtClean="0"/>
              <a:t>Analytical work: </a:t>
            </a:r>
          </a:p>
          <a:p>
            <a:pPr lvl="1"/>
            <a:r>
              <a:rPr lang="en-US" sz="1900" dirty="0"/>
              <a:t>A comparative report on performance management in public employment offices in the Western Balkans </a:t>
            </a:r>
            <a:endParaRPr lang="en-US" sz="1900" dirty="0"/>
          </a:p>
          <a:p>
            <a:pPr lvl="1"/>
            <a:r>
              <a:rPr lang="en-US" sz="1900" dirty="0"/>
              <a:t>A regional analysis of employment and social measures in the Western Balkans </a:t>
            </a:r>
            <a:endParaRPr lang="en-US" sz="1900" dirty="0"/>
          </a:p>
          <a:p>
            <a:pPr lvl="1"/>
            <a:r>
              <a:rPr lang="en-GB" sz="1900" dirty="0"/>
              <a:t>An analysis of e</a:t>
            </a:r>
            <a:r>
              <a:rPr lang="en-US" sz="1900" dirty="0" err="1"/>
              <a:t>mployment</a:t>
            </a:r>
            <a:r>
              <a:rPr lang="en-US" sz="1900" dirty="0"/>
              <a:t> and social data sources in the Western Balkan region</a:t>
            </a:r>
            <a:endParaRPr lang="en-US" sz="1900" dirty="0"/>
          </a:p>
          <a:p>
            <a:pPr lvl="1"/>
            <a:r>
              <a:rPr lang="en-US" sz="1900" dirty="0"/>
              <a:t>Western Balkans </a:t>
            </a:r>
            <a:r>
              <a:rPr lang="en-US" sz="1900" dirty="0" err="1"/>
              <a:t>labour</a:t>
            </a:r>
            <a:r>
              <a:rPr lang="en-US" sz="1900" dirty="0"/>
              <a:t> market analysis, 2010 </a:t>
            </a:r>
            <a:r>
              <a:rPr lang="en-US" sz="1900" dirty="0" smtClean="0"/>
              <a:t>– 2016</a:t>
            </a:r>
            <a:endParaRPr lang="en-US" sz="1900" dirty="0"/>
          </a:p>
          <a:p>
            <a:pPr lvl="1"/>
            <a:r>
              <a:rPr lang="bs-Latn-BA" sz="1900" dirty="0" smtClean="0"/>
              <a:t>Forecasting </a:t>
            </a:r>
            <a:r>
              <a:rPr lang="bs-Latn-BA" sz="1900" dirty="0"/>
              <a:t>employment patterns in the Western </a:t>
            </a:r>
            <a:r>
              <a:rPr lang="bs-Latn-BA" sz="1900" dirty="0" smtClean="0"/>
              <a:t>Balkans</a:t>
            </a:r>
            <a:endParaRPr lang="en-GB" sz="1900" dirty="0" smtClean="0"/>
          </a:p>
          <a:p>
            <a:r>
              <a:rPr lang="en-GB" sz="1900" b="1" dirty="0" smtClean="0"/>
              <a:t>Regional database </a:t>
            </a:r>
            <a:r>
              <a:rPr lang="en-GB" sz="1900" dirty="0" smtClean="0"/>
              <a:t>on labour market indicators (based on national data and the quantitative </a:t>
            </a:r>
            <a:r>
              <a:rPr lang="en-GB" sz="1900" dirty="0" err="1" smtClean="0"/>
              <a:t>benchlearning</a:t>
            </a:r>
            <a:r>
              <a:rPr lang="en-GB" sz="1900" dirty="0" smtClean="0"/>
              <a:t> assessment)</a:t>
            </a:r>
          </a:p>
          <a:p>
            <a:pPr marL="457200" lvl="1" indent="0">
              <a:buNone/>
            </a:pPr>
            <a:endParaRPr lang="en-US" sz="2000" b="1" dirty="0"/>
          </a:p>
        </p:txBody>
      </p:sp>
    </p:spTree>
    <p:extLst>
      <p:ext uri="{BB962C8B-B14F-4D97-AF65-F5344CB8AC3E}">
        <p14:creationId xmlns:p14="http://schemas.microsoft.com/office/powerpoint/2010/main" val="426934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52" y="483518"/>
            <a:ext cx="8229600" cy="534456"/>
          </a:xfrm>
        </p:spPr>
        <p:txBody>
          <a:bodyPr/>
          <a:lstStyle/>
          <a:p>
            <a:r>
              <a:rPr lang="en-GB" dirty="0"/>
              <a:t>Specific RCC O</a:t>
            </a:r>
            <a:r>
              <a:rPr lang="en-GB" dirty="0" smtClean="0"/>
              <a:t>bjectives </a:t>
            </a:r>
            <a:r>
              <a:rPr lang="en-US" dirty="0"/>
              <a:t/>
            </a:r>
            <a:br>
              <a:rPr lang="en-US" dirty="0"/>
            </a:br>
            <a:endParaRPr lang="en-US" dirty="0"/>
          </a:p>
        </p:txBody>
      </p:sp>
      <p:sp>
        <p:nvSpPr>
          <p:cNvPr id="3" name="Content Placeholder 2"/>
          <p:cNvSpPr>
            <a:spLocks noGrp="1"/>
          </p:cNvSpPr>
          <p:nvPr>
            <p:ph idx="1"/>
          </p:nvPr>
        </p:nvSpPr>
        <p:spPr>
          <a:xfrm>
            <a:off x="285720" y="987574"/>
            <a:ext cx="8501122" cy="3960440"/>
          </a:xfrm>
        </p:spPr>
        <p:txBody>
          <a:bodyPr/>
          <a:lstStyle/>
          <a:p>
            <a:pPr marL="0" indent="0">
              <a:buNone/>
            </a:pPr>
            <a:r>
              <a:rPr lang="en-GB" sz="2800" i="1" dirty="0" smtClean="0"/>
              <a:t>2. Support </a:t>
            </a:r>
            <a:r>
              <a:rPr lang="en-GB" sz="2800" i="1" dirty="0"/>
              <a:t>the </a:t>
            </a:r>
            <a:r>
              <a:rPr lang="en-GB" sz="2800" b="1" i="1" dirty="0"/>
              <a:t>processes </a:t>
            </a:r>
            <a:r>
              <a:rPr lang="en-GB" sz="2800" b="1" i="1" dirty="0" smtClean="0"/>
              <a:t> </a:t>
            </a:r>
            <a:r>
              <a:rPr lang="en-GB" sz="2800" i="1" dirty="0" smtClean="0"/>
              <a:t>and enhance </a:t>
            </a:r>
            <a:r>
              <a:rPr lang="en-GB" sz="2800" i="1" dirty="0"/>
              <a:t>the </a:t>
            </a:r>
            <a:r>
              <a:rPr lang="en-GB" sz="2800" b="1" i="1" dirty="0"/>
              <a:t>capacities of </a:t>
            </a:r>
            <a:r>
              <a:rPr lang="en-GB" sz="2800" b="1" i="1" dirty="0" smtClean="0"/>
              <a:t>administrations </a:t>
            </a:r>
            <a:r>
              <a:rPr lang="en-GB" sz="2800" b="1" i="1" dirty="0"/>
              <a:t>for preparation, monitoring and follow up of </a:t>
            </a:r>
            <a:r>
              <a:rPr lang="en-GB" sz="2800" i="1" dirty="0" smtClean="0"/>
              <a:t>employment </a:t>
            </a:r>
            <a:r>
              <a:rPr lang="en-GB" sz="2800" i="1" dirty="0"/>
              <a:t>and </a:t>
            </a:r>
            <a:r>
              <a:rPr lang="en-GB" sz="2800" i="1" dirty="0" smtClean="0"/>
              <a:t>social </a:t>
            </a:r>
            <a:r>
              <a:rPr lang="en-GB" sz="2800" i="1" dirty="0" smtClean="0"/>
              <a:t>measures</a:t>
            </a:r>
          </a:p>
          <a:p>
            <a:endParaRPr lang="en-GB" sz="2800" i="1" dirty="0" smtClean="0"/>
          </a:p>
          <a:p>
            <a:r>
              <a:rPr lang="en-GB" sz="2800" i="1" dirty="0" smtClean="0"/>
              <a:t>Peer </a:t>
            </a:r>
            <a:r>
              <a:rPr lang="en-GB" sz="2800" i="1" dirty="0"/>
              <a:t>reviews on employment policies </a:t>
            </a:r>
            <a:r>
              <a:rPr lang="en-GB" sz="2800" i="1" dirty="0" smtClean="0"/>
              <a:t>and programmes</a:t>
            </a:r>
            <a:endParaRPr lang="en-GB" sz="2800" i="1" dirty="0"/>
          </a:p>
          <a:p>
            <a:endParaRPr lang="en-GB" sz="2800" i="1" dirty="0" smtClean="0"/>
          </a:p>
          <a:p>
            <a:r>
              <a:rPr lang="en-GB" sz="2800" i="1" dirty="0" smtClean="0"/>
              <a:t>Technical assistance on national priority needs</a:t>
            </a:r>
            <a:endParaRPr lang="en-GB" sz="2800" i="1" dirty="0"/>
          </a:p>
        </p:txBody>
      </p:sp>
    </p:spTree>
    <p:extLst>
      <p:ext uri="{BB962C8B-B14F-4D97-AF65-F5344CB8AC3E}">
        <p14:creationId xmlns:p14="http://schemas.microsoft.com/office/powerpoint/2010/main" val="3057199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52" y="642924"/>
            <a:ext cx="8943948" cy="375050"/>
          </a:xfrm>
        </p:spPr>
        <p:txBody>
          <a:bodyPr/>
          <a:lstStyle/>
          <a:p>
            <a:r>
              <a:rPr lang="en-GB" dirty="0" smtClean="0"/>
              <a:t>Peer reviews on employment policies/programmes</a:t>
            </a:r>
            <a:endParaRPr lang="en-US" dirty="0"/>
          </a:p>
        </p:txBody>
      </p:sp>
      <p:sp>
        <p:nvSpPr>
          <p:cNvPr id="3" name="Content Placeholder 2"/>
          <p:cNvSpPr>
            <a:spLocks noGrp="1"/>
          </p:cNvSpPr>
          <p:nvPr>
            <p:ph idx="1"/>
          </p:nvPr>
        </p:nvSpPr>
        <p:spPr>
          <a:xfrm>
            <a:off x="285720" y="1232288"/>
            <a:ext cx="8501122" cy="3571710"/>
          </a:xfrm>
        </p:spPr>
        <p:txBody>
          <a:bodyPr/>
          <a:lstStyle/>
          <a:p>
            <a:pPr algn="just"/>
            <a:r>
              <a:rPr lang="en-GB" sz="2800" dirty="0" smtClean="0"/>
              <a:t>Aim: </a:t>
            </a:r>
            <a:r>
              <a:rPr lang="en-GB" sz="2800" dirty="0"/>
              <a:t>facilitate learning, discussion and capacity building on policy development and implementation in the domain of employment and social </a:t>
            </a:r>
            <a:r>
              <a:rPr lang="en-GB" sz="2800" dirty="0" smtClean="0"/>
              <a:t>affairs</a:t>
            </a:r>
          </a:p>
          <a:p>
            <a:pPr algn="just"/>
            <a:r>
              <a:rPr lang="en-GB" sz="2800" dirty="0"/>
              <a:t>I</a:t>
            </a:r>
            <a:r>
              <a:rPr lang="en-GB" sz="2800" dirty="0" smtClean="0"/>
              <a:t>n-depth </a:t>
            </a:r>
            <a:r>
              <a:rPr lang="en-GB" sz="2800" dirty="0"/>
              <a:t>assessment of an employment policy in one economy by representatives of other economies from the Western Balkans, with the goal of providing feedback to the host institution to improve its performance within that policy field </a:t>
            </a:r>
            <a:endParaRPr lang="en-US" sz="2800" dirty="0"/>
          </a:p>
        </p:txBody>
      </p:sp>
    </p:spTree>
    <p:extLst>
      <p:ext uri="{BB962C8B-B14F-4D97-AF65-F5344CB8AC3E}">
        <p14:creationId xmlns:p14="http://schemas.microsoft.com/office/powerpoint/2010/main" val="743832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Peer review topics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54057843"/>
              </p:ext>
            </p:extLst>
          </p:nvPr>
        </p:nvGraphicFramePr>
        <p:xfrm>
          <a:off x="285750" y="1231900"/>
          <a:ext cx="8501064" cy="3657600"/>
        </p:xfrm>
        <a:graphic>
          <a:graphicData uri="http://schemas.openxmlformats.org/drawingml/2006/table">
            <a:tbl>
              <a:tblPr firstRow="1" bandRow="1">
                <a:tableStyleId>{5C22544A-7EE6-4342-B048-85BDC9FD1C3A}</a:tableStyleId>
              </a:tblPr>
              <a:tblGrid>
                <a:gridCol w="3278138"/>
                <a:gridCol w="5222926"/>
              </a:tblGrid>
              <a:tr h="370840">
                <a:tc>
                  <a:txBody>
                    <a:bodyPr/>
                    <a:lstStyle/>
                    <a:p>
                      <a:r>
                        <a:rPr lang="en-GB" sz="2200" dirty="0" smtClean="0"/>
                        <a:t>Western</a:t>
                      </a:r>
                      <a:r>
                        <a:rPr lang="en-GB" sz="2200" baseline="0" dirty="0" smtClean="0"/>
                        <a:t> Balkan Economy</a:t>
                      </a:r>
                      <a:endParaRPr lang="en-US" sz="2200" dirty="0"/>
                    </a:p>
                  </a:txBody>
                  <a:tcPr/>
                </a:tc>
                <a:tc>
                  <a:txBody>
                    <a:bodyPr/>
                    <a:lstStyle/>
                    <a:p>
                      <a:r>
                        <a:rPr lang="en-GB" sz="2200" dirty="0" smtClean="0"/>
                        <a:t>Selected Topic</a:t>
                      </a:r>
                      <a:endParaRPr lang="en-US" sz="2200" dirty="0"/>
                    </a:p>
                  </a:txBody>
                  <a:tcPr/>
                </a:tc>
              </a:tr>
              <a:tr h="370840">
                <a:tc>
                  <a:txBody>
                    <a:bodyPr/>
                    <a:lstStyle/>
                    <a:p>
                      <a:r>
                        <a:rPr lang="en-GB" sz="2200" dirty="0" smtClean="0"/>
                        <a:t>Albania</a:t>
                      </a:r>
                      <a:endParaRPr lang="en-US" sz="2200" dirty="0"/>
                    </a:p>
                  </a:txBody>
                  <a:tcPr/>
                </a:tc>
                <a:tc>
                  <a:txBody>
                    <a:bodyPr/>
                    <a:lstStyle/>
                    <a:p>
                      <a:r>
                        <a:rPr lang="en-GB" sz="2200" dirty="0" smtClean="0"/>
                        <a:t>On the job training programmes</a:t>
                      </a:r>
                      <a:r>
                        <a:rPr lang="en-GB" sz="2200" baseline="0" dirty="0" smtClean="0"/>
                        <a:t> for youth with no qualifications</a:t>
                      </a:r>
                      <a:endParaRPr lang="en-US" sz="2200" dirty="0"/>
                    </a:p>
                  </a:txBody>
                  <a:tcPr/>
                </a:tc>
              </a:tr>
              <a:tr h="370840">
                <a:tc>
                  <a:txBody>
                    <a:bodyPr/>
                    <a:lstStyle/>
                    <a:p>
                      <a:r>
                        <a:rPr lang="en-GB" sz="2200" dirty="0" err="1" smtClean="0"/>
                        <a:t>BiH</a:t>
                      </a:r>
                      <a:endParaRPr lang="en-US" sz="2200" dirty="0"/>
                    </a:p>
                  </a:txBody>
                  <a:tcPr/>
                </a:tc>
                <a:tc>
                  <a:txBody>
                    <a:bodyPr/>
                    <a:lstStyle/>
                    <a:p>
                      <a:r>
                        <a:rPr lang="en-GB" sz="2200" dirty="0" smtClean="0"/>
                        <a:t>Local</a:t>
                      </a:r>
                      <a:r>
                        <a:rPr lang="en-GB" sz="2200" baseline="0" dirty="0" smtClean="0"/>
                        <a:t> employment partnerships</a:t>
                      </a:r>
                      <a:endParaRPr lang="en-US" sz="2200" dirty="0"/>
                    </a:p>
                  </a:txBody>
                  <a:tcPr/>
                </a:tc>
              </a:tr>
              <a:tr h="370840">
                <a:tc>
                  <a:txBody>
                    <a:bodyPr/>
                    <a:lstStyle/>
                    <a:p>
                      <a:r>
                        <a:rPr lang="en-GB" sz="2200" dirty="0" smtClean="0"/>
                        <a:t>Kosovo*</a:t>
                      </a:r>
                      <a:endParaRPr lang="en-US" sz="2200" dirty="0"/>
                    </a:p>
                  </a:txBody>
                  <a:tcPr/>
                </a:tc>
                <a:tc>
                  <a:txBody>
                    <a:bodyPr/>
                    <a:lstStyle/>
                    <a:p>
                      <a:r>
                        <a:rPr lang="en-GB" sz="2200" dirty="0" smtClean="0"/>
                        <a:t>Self-employment programmes</a:t>
                      </a:r>
                      <a:endParaRPr lang="en-US" sz="2200" dirty="0"/>
                    </a:p>
                  </a:txBody>
                  <a:tcPr/>
                </a:tc>
              </a:tr>
              <a:tr h="370840">
                <a:tc>
                  <a:txBody>
                    <a:bodyPr/>
                    <a:lstStyle/>
                    <a:p>
                      <a:r>
                        <a:rPr lang="en-GB" sz="2200" dirty="0" smtClean="0"/>
                        <a:t>Montenegro</a:t>
                      </a:r>
                      <a:endParaRPr lang="en-US" sz="2200" dirty="0"/>
                    </a:p>
                  </a:txBody>
                  <a:tcPr/>
                </a:tc>
                <a:tc>
                  <a:txBody>
                    <a:bodyPr/>
                    <a:lstStyle/>
                    <a:p>
                      <a:r>
                        <a:rPr lang="en-GB" sz="2200" dirty="0" smtClean="0"/>
                        <a:t>Youth employment</a:t>
                      </a:r>
                      <a:endParaRPr lang="en-US" sz="2200" dirty="0"/>
                    </a:p>
                  </a:txBody>
                  <a:tcPr/>
                </a:tc>
              </a:tr>
              <a:tr h="370840">
                <a:tc>
                  <a:txBody>
                    <a:bodyPr/>
                    <a:lstStyle/>
                    <a:p>
                      <a:r>
                        <a:rPr lang="en-GB" sz="2200" dirty="0" smtClean="0"/>
                        <a:t>Serbia</a:t>
                      </a:r>
                      <a:endParaRPr lang="en-US" sz="2200" dirty="0"/>
                    </a:p>
                  </a:txBody>
                  <a:tcPr/>
                </a:tc>
                <a:tc>
                  <a:txBody>
                    <a:bodyPr/>
                    <a:lstStyle/>
                    <a:p>
                      <a:r>
                        <a:rPr lang="en-GB" sz="2200" dirty="0" smtClean="0"/>
                        <a:t>Employment of persons with disabilities</a:t>
                      </a:r>
                      <a:endParaRPr lang="en-US" sz="2200" dirty="0"/>
                    </a:p>
                  </a:txBody>
                  <a:tcPr/>
                </a:tc>
              </a:tr>
              <a:tr h="370840">
                <a:tc>
                  <a:txBody>
                    <a:bodyPr/>
                    <a:lstStyle/>
                    <a:p>
                      <a:r>
                        <a:rPr lang="en-GB" sz="2200" dirty="0" smtClean="0"/>
                        <a:t>The Former Yugoslav Republic</a:t>
                      </a:r>
                      <a:r>
                        <a:rPr lang="en-GB" sz="2200" baseline="0" dirty="0" smtClean="0"/>
                        <a:t> of Macedonia</a:t>
                      </a:r>
                      <a:endParaRPr lang="en-US" sz="2200" dirty="0"/>
                    </a:p>
                  </a:txBody>
                  <a:tcPr/>
                </a:tc>
                <a:tc>
                  <a:txBody>
                    <a:bodyPr/>
                    <a:lstStyle/>
                    <a:p>
                      <a:r>
                        <a:rPr lang="en-GB" sz="2200" dirty="0" smtClean="0"/>
                        <a:t>Internship programme</a:t>
                      </a:r>
                      <a:endParaRPr lang="en-US" sz="2200" dirty="0"/>
                    </a:p>
                  </a:txBody>
                  <a:tcPr/>
                </a:tc>
              </a:tr>
            </a:tbl>
          </a:graphicData>
        </a:graphic>
      </p:graphicFrame>
    </p:spTree>
    <p:extLst>
      <p:ext uri="{BB962C8B-B14F-4D97-AF65-F5344CB8AC3E}">
        <p14:creationId xmlns:p14="http://schemas.microsoft.com/office/powerpoint/2010/main" val="4224041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Peer review design</a:t>
            </a:r>
            <a:endParaRPr lang="en-US" dirty="0"/>
          </a:p>
        </p:txBody>
      </p:sp>
      <p:sp>
        <p:nvSpPr>
          <p:cNvPr id="3" name="Content Placeholder 2"/>
          <p:cNvSpPr>
            <a:spLocks noGrp="1"/>
          </p:cNvSpPr>
          <p:nvPr>
            <p:ph idx="1"/>
          </p:nvPr>
        </p:nvSpPr>
        <p:spPr>
          <a:xfrm>
            <a:off x="285720" y="1232288"/>
            <a:ext cx="8501122" cy="3355686"/>
          </a:xfrm>
        </p:spPr>
        <p:txBody>
          <a:bodyPr/>
          <a:lstStyle/>
          <a:p>
            <a:r>
              <a:rPr lang="en-GB" dirty="0" smtClean="0"/>
              <a:t>Host country in depth thematic review</a:t>
            </a:r>
          </a:p>
          <a:p>
            <a:r>
              <a:rPr lang="en-GB" dirty="0" smtClean="0"/>
              <a:t>Peer country overviews</a:t>
            </a:r>
          </a:p>
          <a:p>
            <a:r>
              <a:rPr lang="en-GB" dirty="0" smtClean="0"/>
              <a:t>Peer review workshop</a:t>
            </a:r>
          </a:p>
          <a:p>
            <a:r>
              <a:rPr lang="en-GB" dirty="0" smtClean="0"/>
              <a:t>Peer review follow-up paper</a:t>
            </a:r>
            <a:endParaRPr lang="en-US" dirty="0"/>
          </a:p>
        </p:txBody>
      </p:sp>
    </p:spTree>
    <p:extLst>
      <p:ext uri="{BB962C8B-B14F-4D97-AF65-F5344CB8AC3E}">
        <p14:creationId xmlns:p14="http://schemas.microsoft.com/office/powerpoint/2010/main" val="396776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ESAP Technical Assistance</a:t>
            </a:r>
            <a:endParaRPr lang="en-US" dirty="0"/>
          </a:p>
        </p:txBody>
      </p:sp>
      <p:sp>
        <p:nvSpPr>
          <p:cNvPr id="3" name="Content Placeholder 2"/>
          <p:cNvSpPr>
            <a:spLocks noGrp="1"/>
          </p:cNvSpPr>
          <p:nvPr>
            <p:ph idx="1"/>
          </p:nvPr>
        </p:nvSpPr>
        <p:spPr>
          <a:xfrm>
            <a:off x="285720" y="1232288"/>
            <a:ext cx="8501122" cy="3067654"/>
          </a:xfrm>
        </p:spPr>
        <p:txBody>
          <a:bodyPr/>
          <a:lstStyle/>
          <a:p>
            <a:r>
              <a:rPr lang="en-GB" dirty="0"/>
              <a:t>hands-on short term expertise to support the national employment, labour market and social affairs strategies, action plans and/or </a:t>
            </a:r>
            <a:r>
              <a:rPr lang="en-GB" dirty="0" smtClean="0"/>
              <a:t>measures</a:t>
            </a:r>
            <a:endParaRPr lang="en-US" dirty="0"/>
          </a:p>
          <a:p>
            <a:r>
              <a:rPr lang="en-GB" dirty="0" smtClean="0"/>
              <a:t>support </a:t>
            </a:r>
            <a:r>
              <a:rPr lang="en-GB" dirty="0"/>
              <a:t>to organisation of </a:t>
            </a:r>
            <a:r>
              <a:rPr lang="en-GB" dirty="0" smtClean="0"/>
              <a:t>national trainings</a:t>
            </a:r>
            <a:r>
              <a:rPr lang="en-GB" dirty="0"/>
              <a:t>, workshops, conferences or other activities</a:t>
            </a:r>
            <a:endParaRPr lang="en-US" dirty="0"/>
          </a:p>
        </p:txBody>
      </p:sp>
    </p:spTree>
    <p:extLst>
      <p:ext uri="{BB962C8B-B14F-4D97-AF65-F5344CB8AC3E}">
        <p14:creationId xmlns:p14="http://schemas.microsoft.com/office/powerpoint/2010/main" val="152726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TA use</a:t>
            </a:r>
            <a:endParaRPr lang="en-US" dirty="0"/>
          </a:p>
        </p:txBody>
      </p:sp>
      <p:sp>
        <p:nvSpPr>
          <p:cNvPr id="3" name="Content Placeholder 2"/>
          <p:cNvSpPr>
            <a:spLocks noGrp="1"/>
          </p:cNvSpPr>
          <p:nvPr>
            <p:ph idx="1"/>
          </p:nvPr>
        </p:nvSpPr>
        <p:spPr>
          <a:xfrm>
            <a:off x="285720" y="1232288"/>
            <a:ext cx="8501122" cy="3787734"/>
          </a:xfrm>
        </p:spPr>
        <p:txBody>
          <a:bodyPr/>
          <a:lstStyle/>
          <a:p>
            <a:r>
              <a:rPr lang="en-GB" sz="2000" dirty="0" smtClean="0"/>
              <a:t>ESRP conference in Skopje, Feb 2017</a:t>
            </a:r>
          </a:p>
          <a:p>
            <a:r>
              <a:rPr lang="en-US" sz="2000" dirty="0" smtClean="0"/>
              <a:t>Tripartite Working </a:t>
            </a:r>
            <a:r>
              <a:rPr lang="en-US" sz="2000" dirty="0"/>
              <a:t>Group on </a:t>
            </a:r>
            <a:r>
              <a:rPr lang="en-US" sz="2000" dirty="0" err="1"/>
              <a:t>Labour</a:t>
            </a:r>
            <a:r>
              <a:rPr lang="en-US" sz="2000" dirty="0"/>
              <a:t> Code </a:t>
            </a:r>
            <a:r>
              <a:rPr lang="en-US" sz="2000" dirty="0" smtClean="0"/>
              <a:t>Reform, Montenegro, May 2017</a:t>
            </a:r>
          </a:p>
          <a:p>
            <a:r>
              <a:rPr lang="en-GB" sz="2000" dirty="0" smtClean="0"/>
              <a:t>Support the establishment of </a:t>
            </a:r>
            <a:r>
              <a:rPr lang="en-GB" sz="2000" dirty="0"/>
              <a:t>the new Integrated Information System in the Ministry of Labour and Social </a:t>
            </a:r>
            <a:r>
              <a:rPr lang="en-GB" sz="2000" dirty="0" smtClean="0"/>
              <a:t>Welfare, Kosovo*, 2017</a:t>
            </a:r>
          </a:p>
          <a:p>
            <a:r>
              <a:rPr lang="en-GB" sz="2000" dirty="0" smtClean="0"/>
              <a:t>Legal analysis of vocational training </a:t>
            </a:r>
            <a:r>
              <a:rPr lang="en-GB" sz="2000" dirty="0" err="1" smtClean="0"/>
              <a:t>centers</a:t>
            </a:r>
            <a:r>
              <a:rPr lang="en-GB" sz="2000" dirty="0" smtClean="0"/>
              <a:t> in Kosovo*, 2017</a:t>
            </a:r>
          </a:p>
          <a:p>
            <a:r>
              <a:rPr lang="en-GB" sz="2000" dirty="0" smtClean="0"/>
              <a:t>Developing rules of procedure for the advisory board of the newly established Employment Agency in Kosovo*, 2018</a:t>
            </a:r>
          </a:p>
          <a:p>
            <a:r>
              <a:rPr lang="en-GB" sz="2000" dirty="0"/>
              <a:t>Support to the upgrade of the IT system of the Montenegrin Employment Agency in line with EURES </a:t>
            </a:r>
            <a:r>
              <a:rPr lang="en-GB" sz="2000" dirty="0" smtClean="0"/>
              <a:t>requirements, 2018</a:t>
            </a:r>
            <a:endParaRPr lang="en-GB" sz="2000" dirty="0"/>
          </a:p>
          <a:p>
            <a:r>
              <a:rPr lang="en-GB" sz="2000" dirty="0" smtClean="0"/>
              <a:t>Developing a monitoring framework for the youth employment action plan 2018-2020, Kosovo*, 2018</a:t>
            </a:r>
          </a:p>
          <a:p>
            <a:endParaRPr lang="en-US" dirty="0"/>
          </a:p>
        </p:txBody>
      </p:sp>
    </p:spTree>
    <p:extLst>
      <p:ext uri="{BB962C8B-B14F-4D97-AF65-F5344CB8AC3E}">
        <p14:creationId xmlns:p14="http://schemas.microsoft.com/office/powerpoint/2010/main" val="595938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52" y="483518"/>
            <a:ext cx="8229600" cy="534456"/>
          </a:xfrm>
        </p:spPr>
        <p:txBody>
          <a:bodyPr/>
          <a:lstStyle/>
          <a:p>
            <a:r>
              <a:rPr lang="en-GB" dirty="0"/>
              <a:t>Specific RCC O</a:t>
            </a:r>
            <a:r>
              <a:rPr lang="en-GB" dirty="0" smtClean="0"/>
              <a:t>bjectives </a:t>
            </a:r>
            <a:r>
              <a:rPr lang="en-US" dirty="0"/>
              <a:t/>
            </a:r>
            <a:br>
              <a:rPr lang="en-US" dirty="0"/>
            </a:br>
            <a:endParaRPr lang="en-US" dirty="0"/>
          </a:p>
        </p:txBody>
      </p:sp>
      <p:sp>
        <p:nvSpPr>
          <p:cNvPr id="3" name="Content Placeholder 2"/>
          <p:cNvSpPr>
            <a:spLocks noGrp="1"/>
          </p:cNvSpPr>
          <p:nvPr>
            <p:ph idx="1"/>
          </p:nvPr>
        </p:nvSpPr>
        <p:spPr>
          <a:xfrm>
            <a:off x="285720" y="987574"/>
            <a:ext cx="8501122" cy="3960440"/>
          </a:xfrm>
        </p:spPr>
        <p:txBody>
          <a:bodyPr/>
          <a:lstStyle/>
          <a:p>
            <a:pPr marL="0" indent="0">
              <a:buNone/>
            </a:pPr>
            <a:r>
              <a:rPr lang="en-GB" sz="2400" i="1" dirty="0" smtClean="0"/>
              <a:t>3. Strengthen </a:t>
            </a:r>
            <a:r>
              <a:rPr lang="en-GB" sz="2400" b="1" i="1" dirty="0"/>
              <a:t>the capacities </a:t>
            </a:r>
            <a:r>
              <a:rPr lang="en-GB" sz="2400" b="1" i="1" dirty="0" smtClean="0"/>
              <a:t>of Public Employment Services </a:t>
            </a:r>
            <a:r>
              <a:rPr lang="en-GB" sz="2400" i="1" dirty="0" smtClean="0"/>
              <a:t>(PES) to facilitate </a:t>
            </a:r>
            <a:r>
              <a:rPr lang="en-GB" sz="2400" i="1" dirty="0"/>
              <a:t>the SEE 2020 labour mobility objective and </a:t>
            </a:r>
            <a:r>
              <a:rPr lang="en-GB" sz="2400" i="1" dirty="0" smtClean="0"/>
              <a:t>prepare </a:t>
            </a:r>
            <a:r>
              <a:rPr lang="en-GB" sz="2400" i="1" dirty="0"/>
              <a:t>for future participation in the European Employment </a:t>
            </a:r>
            <a:r>
              <a:rPr lang="en-GB" sz="2400" i="1" dirty="0" smtClean="0"/>
              <a:t>Services</a:t>
            </a:r>
          </a:p>
          <a:p>
            <a:pPr>
              <a:buFont typeface="Arial" charset="0"/>
              <a:buChar char="•"/>
            </a:pPr>
            <a:r>
              <a:rPr lang="en-GB" sz="2400" dirty="0" err="1" smtClean="0"/>
              <a:t>Benchlearning</a:t>
            </a:r>
            <a:r>
              <a:rPr lang="en-GB" sz="2400" dirty="0" smtClean="0"/>
              <a:t> initiative – establishing a link between benchmarking and mutual learning activities</a:t>
            </a:r>
          </a:p>
          <a:p>
            <a:pPr marL="673100" lvl="1" indent="-273050">
              <a:buSzPct val="100000"/>
            </a:pPr>
            <a:r>
              <a:rPr lang="hu-HU" sz="2400" dirty="0"/>
              <a:t>Support reflection on PES performance in systematic </a:t>
            </a:r>
            <a:r>
              <a:rPr lang="hu-HU" sz="2400" dirty="0" smtClean="0"/>
              <a:t>way</a:t>
            </a:r>
            <a:endParaRPr lang="en-GB" sz="2400" dirty="0" smtClean="0"/>
          </a:p>
          <a:p>
            <a:pPr marL="673100" lvl="1" indent="-273050">
              <a:buSzPct val="100000"/>
            </a:pPr>
            <a:r>
              <a:rPr lang="hu-HU" sz="2400" dirty="0" smtClean="0"/>
              <a:t>Identify </a:t>
            </a:r>
            <a:r>
              <a:rPr lang="hu-HU" sz="2400" dirty="0"/>
              <a:t>development needs -&gt; basis for </a:t>
            </a:r>
            <a:r>
              <a:rPr lang="en-GB" sz="2400" dirty="0"/>
              <a:t>m</a:t>
            </a:r>
            <a:r>
              <a:rPr lang="en-GB" sz="2400" dirty="0" smtClean="0"/>
              <a:t>utual </a:t>
            </a:r>
            <a:r>
              <a:rPr lang="en-GB" sz="2400" dirty="0"/>
              <a:t>l</a:t>
            </a:r>
            <a:r>
              <a:rPr lang="en-GB" sz="2400" dirty="0" smtClean="0"/>
              <a:t>earning</a:t>
            </a:r>
            <a:r>
              <a:rPr lang="hu-HU" sz="2400" dirty="0" smtClean="0"/>
              <a:t> </a:t>
            </a:r>
            <a:r>
              <a:rPr lang="hu-HU" sz="2400" dirty="0"/>
              <a:t>activities</a:t>
            </a:r>
            <a:endParaRPr lang="en-GB" sz="2400" dirty="0"/>
          </a:p>
          <a:p>
            <a:pPr lvl="1">
              <a:buFont typeface="Arial" charset="0"/>
              <a:buChar char="•"/>
            </a:pPr>
            <a:endParaRPr lang="en-GB" sz="2000" dirty="0" smtClean="0"/>
          </a:p>
          <a:p>
            <a:pPr marL="0" indent="0">
              <a:buNone/>
            </a:pPr>
            <a:endParaRPr lang="en-GB" sz="2400" dirty="0" smtClean="0"/>
          </a:p>
        </p:txBody>
      </p:sp>
    </p:spTree>
    <p:extLst>
      <p:ext uri="{BB962C8B-B14F-4D97-AF65-F5344CB8AC3E}">
        <p14:creationId xmlns:p14="http://schemas.microsoft.com/office/powerpoint/2010/main" val="23579206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
          <p:cNvSpPr>
            <a:spLocks noGrp="1"/>
          </p:cNvSpPr>
          <p:nvPr>
            <p:ph type="title"/>
          </p:nvPr>
        </p:nvSpPr>
        <p:spPr/>
        <p:txBody>
          <a:bodyPr/>
          <a:lstStyle/>
          <a:p>
            <a:pPr marL="0"/>
            <a:r>
              <a:rPr lang="en-GB" dirty="0" smtClean="0"/>
              <a:t>PES Benchlearning Cycle</a:t>
            </a:r>
            <a:endParaRPr lang="en-GB" dirty="0"/>
          </a:p>
        </p:txBody>
      </p:sp>
      <p:sp>
        <p:nvSpPr>
          <p:cNvPr id="3" name="Text Placeholder 2"/>
          <p:cNvSpPr>
            <a:spLocks noGrp="1"/>
          </p:cNvSpPr>
          <p:nvPr>
            <p:ph type="body" sz="quarter" idx="13"/>
          </p:nvPr>
        </p:nvSpPr>
        <p:spPr/>
        <p:txBody>
          <a:bodyPr/>
          <a:lstStyle/>
          <a:p>
            <a:endParaRPr lang="hu-HU"/>
          </a:p>
        </p:txBody>
      </p:sp>
      <p:graphicFrame>
        <p:nvGraphicFramePr>
          <p:cNvPr id="6" name="Inhaltsplatzhalter 3"/>
          <p:cNvGraphicFramePr>
            <a:graphicFrameLocks noGrp="1"/>
          </p:cNvGraphicFramePr>
          <p:nvPr>
            <p:ph idx="4294967295"/>
            <p:extLst/>
          </p:nvPr>
        </p:nvGraphicFramePr>
        <p:xfrm>
          <a:off x="1" y="696516"/>
          <a:ext cx="9331325" cy="3882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6127668" y="4381995"/>
            <a:ext cx="3016332" cy="7615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7" name="Abgerundetes Rechteck 6"/>
          <p:cNvSpPr/>
          <p:nvPr/>
        </p:nvSpPr>
        <p:spPr>
          <a:xfrm>
            <a:off x="6154965" y="3569684"/>
            <a:ext cx="1842625" cy="746030"/>
          </a:xfrm>
          <a:prstGeom prst="roundRect">
            <a:avLst/>
          </a:prstGeom>
          <a:solidFill>
            <a:schemeClr val="bg1"/>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500" b="0" dirty="0" err="1" smtClean="0">
                <a:solidFill>
                  <a:schemeClr val="tx1"/>
                </a:solidFill>
              </a:rPr>
              <a:t>Good</a:t>
            </a:r>
            <a:r>
              <a:rPr lang="de-DE" sz="1500" b="0" dirty="0" smtClean="0">
                <a:solidFill>
                  <a:schemeClr val="tx1"/>
                </a:solidFill>
              </a:rPr>
              <a:t> Practices</a:t>
            </a:r>
            <a:endParaRPr lang="en-GB" sz="1500" b="0" dirty="0">
              <a:solidFill>
                <a:schemeClr val="tx1"/>
              </a:solidFill>
            </a:endParaRPr>
          </a:p>
        </p:txBody>
      </p:sp>
      <p:sp>
        <p:nvSpPr>
          <p:cNvPr id="9" name="Abgerundetes Rechteck 8"/>
          <p:cNvSpPr/>
          <p:nvPr/>
        </p:nvSpPr>
        <p:spPr>
          <a:xfrm>
            <a:off x="6154965" y="962168"/>
            <a:ext cx="1842625" cy="746030"/>
          </a:xfrm>
          <a:prstGeom prst="roundRect">
            <a:avLst/>
          </a:prstGeom>
          <a:solidFill>
            <a:schemeClr val="bg1"/>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500" b="0" dirty="0" smtClean="0">
                <a:solidFill>
                  <a:schemeClr val="tx1"/>
                </a:solidFill>
              </a:rPr>
              <a:t>Areas </a:t>
            </a:r>
            <a:r>
              <a:rPr lang="de-DE" sz="1500" b="0" dirty="0" err="1" smtClean="0">
                <a:solidFill>
                  <a:schemeClr val="tx1"/>
                </a:solidFill>
              </a:rPr>
              <a:t>of</a:t>
            </a:r>
            <a:r>
              <a:rPr lang="de-DE" sz="1500" b="0" dirty="0" smtClean="0">
                <a:solidFill>
                  <a:schemeClr val="tx1"/>
                </a:solidFill>
              </a:rPr>
              <a:t> </a:t>
            </a:r>
            <a:r>
              <a:rPr lang="de-DE" sz="1500" b="0" dirty="0" err="1" smtClean="0">
                <a:solidFill>
                  <a:schemeClr val="tx1"/>
                </a:solidFill>
              </a:rPr>
              <a:t>Improvement</a:t>
            </a:r>
            <a:r>
              <a:rPr lang="de-DE" sz="1500" b="0" dirty="0" smtClean="0">
                <a:solidFill>
                  <a:schemeClr val="tx1"/>
                </a:solidFill>
              </a:rPr>
              <a:t> </a:t>
            </a:r>
            <a:endParaRPr lang="en-GB" sz="1500" b="0" dirty="0">
              <a:solidFill>
                <a:schemeClr val="tx1"/>
              </a:solidFill>
            </a:endParaRPr>
          </a:p>
        </p:txBody>
      </p:sp>
      <p:sp>
        <p:nvSpPr>
          <p:cNvPr id="10" name="Abgerundetes Rechteck 9"/>
          <p:cNvSpPr/>
          <p:nvPr/>
        </p:nvSpPr>
        <p:spPr>
          <a:xfrm>
            <a:off x="1108494" y="3625920"/>
            <a:ext cx="1842625" cy="746030"/>
          </a:xfrm>
          <a:prstGeom prst="roundRect">
            <a:avLst/>
          </a:prstGeom>
          <a:solidFill>
            <a:schemeClr val="bg1"/>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500" b="0" dirty="0" smtClean="0">
                <a:solidFill>
                  <a:schemeClr val="tx1"/>
                </a:solidFill>
              </a:rPr>
              <a:t> Implementation </a:t>
            </a:r>
            <a:r>
              <a:rPr lang="de-DE" sz="1500" b="0" dirty="0" err="1" smtClean="0">
                <a:solidFill>
                  <a:schemeClr val="tx1"/>
                </a:solidFill>
              </a:rPr>
              <a:t>of</a:t>
            </a:r>
            <a:r>
              <a:rPr lang="de-DE" sz="1500" b="0" dirty="0" smtClean="0">
                <a:solidFill>
                  <a:schemeClr val="tx1"/>
                </a:solidFill>
              </a:rPr>
              <a:t> Change</a:t>
            </a:r>
            <a:endParaRPr lang="en-GB" sz="1500" b="0" dirty="0">
              <a:solidFill>
                <a:schemeClr val="tx1"/>
              </a:solidFill>
            </a:endParaRPr>
          </a:p>
        </p:txBody>
      </p:sp>
      <p:sp>
        <p:nvSpPr>
          <p:cNvPr id="11" name="Abgerundetes Rechteck 10"/>
          <p:cNvSpPr/>
          <p:nvPr/>
        </p:nvSpPr>
        <p:spPr>
          <a:xfrm>
            <a:off x="1108494" y="962168"/>
            <a:ext cx="1842625" cy="746030"/>
          </a:xfrm>
          <a:prstGeom prst="roundRect">
            <a:avLst/>
          </a:prstGeom>
          <a:solidFill>
            <a:schemeClr val="bg1"/>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500" b="0" dirty="0" smtClean="0">
                <a:solidFill>
                  <a:schemeClr val="tx1"/>
                </a:solidFill>
              </a:rPr>
              <a:t>Quantitative </a:t>
            </a:r>
            <a:r>
              <a:rPr lang="de-DE" sz="1500" b="0" dirty="0" err="1" smtClean="0">
                <a:solidFill>
                  <a:schemeClr val="tx1"/>
                </a:solidFill>
              </a:rPr>
              <a:t>and</a:t>
            </a:r>
            <a:r>
              <a:rPr lang="de-DE" sz="1500" b="0" dirty="0" smtClean="0">
                <a:solidFill>
                  <a:schemeClr val="tx1"/>
                </a:solidFill>
              </a:rPr>
              <a:t> Qualitative </a:t>
            </a:r>
            <a:r>
              <a:rPr lang="de-DE" sz="1500" b="0" dirty="0">
                <a:solidFill>
                  <a:schemeClr val="tx1"/>
                </a:solidFill>
              </a:rPr>
              <a:t>A</a:t>
            </a:r>
            <a:r>
              <a:rPr lang="de-DE" sz="1500" b="0" dirty="0" smtClean="0">
                <a:solidFill>
                  <a:schemeClr val="tx1"/>
                </a:solidFill>
              </a:rPr>
              <a:t>ssessment</a:t>
            </a:r>
            <a:endParaRPr lang="en-GB" sz="1500" b="0" dirty="0">
              <a:solidFill>
                <a:schemeClr val="tx1"/>
              </a:solidFill>
            </a:endParaRPr>
          </a:p>
        </p:txBody>
      </p:sp>
    </p:spTree>
    <p:extLst>
      <p:ext uri="{BB962C8B-B14F-4D97-AF65-F5344CB8AC3E}">
        <p14:creationId xmlns:p14="http://schemas.microsoft.com/office/powerpoint/2010/main" val="31993006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hteck 43"/>
          <p:cNvSpPr/>
          <p:nvPr/>
        </p:nvSpPr>
        <p:spPr>
          <a:xfrm>
            <a:off x="116506" y="708825"/>
            <a:ext cx="8924213" cy="328058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3" name="Rectangle 1"/>
          <p:cNvSpPr/>
          <p:nvPr/>
        </p:nvSpPr>
        <p:spPr>
          <a:xfrm>
            <a:off x="6038725" y="4298212"/>
            <a:ext cx="3016332" cy="80778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39" name="Pfeil nach unten 38"/>
          <p:cNvSpPr/>
          <p:nvPr/>
        </p:nvSpPr>
        <p:spPr>
          <a:xfrm rot="16200000">
            <a:off x="4185963" y="894935"/>
            <a:ext cx="785003" cy="628244"/>
          </a:xfrm>
          <a:prstGeom prst="down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457200" fontAlgn="auto">
              <a:spcBef>
                <a:spcPts val="0"/>
              </a:spcBef>
              <a:spcAft>
                <a:spcPts val="600"/>
              </a:spcAft>
            </a:pPr>
            <a:endParaRPr lang="en-GB" sz="1800">
              <a:solidFill>
                <a:schemeClr val="tx1"/>
              </a:solidFill>
            </a:endParaRPr>
          </a:p>
        </p:txBody>
      </p:sp>
      <p:sp>
        <p:nvSpPr>
          <p:cNvPr id="3" name="Legende mit Pfeil nach unten 2"/>
          <p:cNvSpPr/>
          <p:nvPr/>
        </p:nvSpPr>
        <p:spPr>
          <a:xfrm>
            <a:off x="288028" y="832054"/>
            <a:ext cx="3960000" cy="2248787"/>
          </a:xfrm>
          <a:prstGeom prst="downArrowCallout">
            <a:avLst>
              <a:gd name="adj1" fmla="val 28011"/>
              <a:gd name="adj2" fmla="val 25000"/>
              <a:gd name="adj3" fmla="val 5128"/>
              <a:gd name="adj4" fmla="val 92075"/>
            </a:avLst>
          </a:prstGeom>
          <a:solidFill>
            <a:schemeClr val="bg1">
              <a:lumMod val="8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457200" fontAlgn="auto">
              <a:spcBef>
                <a:spcPts val="0"/>
              </a:spcBef>
              <a:spcAft>
                <a:spcPts val="600"/>
              </a:spcAft>
            </a:pPr>
            <a:r>
              <a:rPr lang="de-DE" sz="2000" dirty="0" smtClean="0">
                <a:solidFill>
                  <a:schemeClr val="tx1"/>
                </a:solidFill>
              </a:rPr>
              <a:t>Quantitative Assessment</a:t>
            </a:r>
          </a:p>
          <a:p>
            <a:pPr algn="ctr" defTabSz="457200" fontAlgn="auto">
              <a:spcBef>
                <a:spcPts val="0"/>
              </a:spcBef>
              <a:spcAft>
                <a:spcPts val="600"/>
              </a:spcAft>
            </a:pPr>
            <a:r>
              <a:rPr lang="de-DE" sz="1600" b="0" dirty="0" smtClean="0">
                <a:solidFill>
                  <a:schemeClr val="tx1"/>
                </a:solidFill>
              </a:rPr>
              <a:t>Data </a:t>
            </a:r>
            <a:r>
              <a:rPr lang="de-DE" sz="1600" b="0" dirty="0" err="1" smtClean="0">
                <a:solidFill>
                  <a:schemeClr val="tx1"/>
                </a:solidFill>
              </a:rPr>
              <a:t>collection</a:t>
            </a:r>
            <a:r>
              <a:rPr lang="de-DE" sz="1600" b="0" dirty="0" smtClean="0">
                <a:solidFill>
                  <a:schemeClr val="tx1"/>
                </a:solidFill>
              </a:rPr>
              <a:t> </a:t>
            </a:r>
            <a:r>
              <a:rPr lang="de-DE" sz="1600" b="0" dirty="0" err="1" smtClean="0">
                <a:solidFill>
                  <a:schemeClr val="tx1"/>
                </a:solidFill>
              </a:rPr>
              <a:t>and</a:t>
            </a:r>
            <a:r>
              <a:rPr lang="de-DE" sz="1600" b="0" dirty="0" smtClean="0">
                <a:solidFill>
                  <a:schemeClr val="tx1"/>
                </a:solidFill>
              </a:rPr>
              <a:t> </a:t>
            </a:r>
            <a:r>
              <a:rPr lang="de-DE" sz="1600" b="0" dirty="0" err="1" smtClean="0">
                <a:solidFill>
                  <a:schemeClr val="tx1"/>
                </a:solidFill>
              </a:rPr>
              <a:t>analysis</a:t>
            </a:r>
            <a:endParaRPr lang="de-DE" sz="1600" b="0" dirty="0" smtClean="0">
              <a:solidFill>
                <a:schemeClr val="tx1"/>
              </a:solidFill>
            </a:endParaRPr>
          </a:p>
        </p:txBody>
      </p:sp>
      <p:sp>
        <p:nvSpPr>
          <p:cNvPr id="2" name="Titel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marL="0"/>
            <a:r>
              <a:rPr lang="en-GB" dirty="0" smtClean="0"/>
              <a:t>Assessment Process</a:t>
            </a:r>
            <a:endParaRPr lang="en-GB" dirty="0"/>
          </a:p>
        </p:txBody>
      </p:sp>
      <p:sp>
        <p:nvSpPr>
          <p:cNvPr id="6" name="Text Placeholder 5"/>
          <p:cNvSpPr>
            <a:spLocks noGrp="1"/>
          </p:cNvSpPr>
          <p:nvPr>
            <p:ph type="body" sz="quarter" idx="13"/>
          </p:nvPr>
        </p:nvSpPr>
        <p:spPr>
          <a:xfrm>
            <a:off x="628650" y="704227"/>
            <a:ext cx="7886700" cy="3997876"/>
          </a:xfrm>
        </p:spPr>
        <p:txBody>
          <a:bodyPr/>
          <a:lstStyle/>
          <a:p>
            <a:endParaRPr lang="hu-HU" dirty="0"/>
          </a:p>
        </p:txBody>
      </p:sp>
      <p:sp>
        <p:nvSpPr>
          <p:cNvPr id="5" name="Rechteck 4"/>
          <p:cNvSpPr/>
          <p:nvPr/>
        </p:nvSpPr>
        <p:spPr>
          <a:xfrm>
            <a:off x="289641" y="3136739"/>
            <a:ext cx="3960000" cy="510293"/>
          </a:xfrm>
          <a:prstGeom prst="rect">
            <a:avLst/>
          </a:prstGeom>
          <a:solidFill>
            <a:schemeClr val="bg1"/>
          </a:solidFill>
          <a:ln w="381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600"/>
              </a:spcAft>
            </a:pPr>
            <a:r>
              <a:rPr lang="de-DE" sz="1600" b="0" dirty="0">
                <a:solidFill>
                  <a:schemeClr val="tx1"/>
                </a:solidFill>
              </a:rPr>
              <a:t>Valid Performance Outcomes</a:t>
            </a:r>
          </a:p>
        </p:txBody>
      </p:sp>
      <p:sp>
        <p:nvSpPr>
          <p:cNvPr id="17" name="Rechteck 16"/>
          <p:cNvSpPr/>
          <p:nvPr/>
        </p:nvSpPr>
        <p:spPr>
          <a:xfrm>
            <a:off x="4941077" y="4132358"/>
            <a:ext cx="3960000" cy="498371"/>
          </a:xfrm>
          <a:prstGeom prst="rect">
            <a:avLst/>
          </a:prstGeom>
          <a:solidFill>
            <a:schemeClr val="bg1"/>
          </a:solidFill>
          <a:ln w="38100">
            <a:solidFill>
              <a:schemeClr val="bg2">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600"/>
              </a:spcAft>
            </a:pPr>
            <a:r>
              <a:rPr lang="de-DE" sz="2000" dirty="0" smtClean="0">
                <a:solidFill>
                  <a:schemeClr val="tx1"/>
                </a:solidFill>
              </a:rPr>
              <a:t>Mutual Learning </a:t>
            </a:r>
            <a:r>
              <a:rPr lang="de-DE" sz="2000" dirty="0" err="1" smtClean="0">
                <a:solidFill>
                  <a:schemeClr val="tx1"/>
                </a:solidFill>
              </a:rPr>
              <a:t>Process</a:t>
            </a:r>
            <a:endParaRPr lang="en-GB" sz="2000" dirty="0">
              <a:solidFill>
                <a:schemeClr val="tx1"/>
              </a:solidFill>
            </a:endParaRPr>
          </a:p>
        </p:txBody>
      </p:sp>
      <p:sp>
        <p:nvSpPr>
          <p:cNvPr id="18" name="Rechteck 17"/>
          <p:cNvSpPr/>
          <p:nvPr/>
        </p:nvSpPr>
        <p:spPr>
          <a:xfrm>
            <a:off x="452125" y="2363657"/>
            <a:ext cx="3635035" cy="380751"/>
          </a:xfrm>
          <a:prstGeom prst="rect">
            <a:avLst/>
          </a:prstGeom>
          <a:solidFill>
            <a:schemeClr val="bg1">
              <a:lumMod val="9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de-DE" sz="1400" dirty="0" smtClean="0">
                <a:solidFill>
                  <a:schemeClr val="tx1"/>
                </a:solidFill>
              </a:rPr>
              <a:t>Overall PES-Benchmarking </a:t>
            </a:r>
            <a:r>
              <a:rPr lang="de-DE" sz="1400" dirty="0" err="1" smtClean="0">
                <a:solidFill>
                  <a:schemeClr val="tx1"/>
                </a:solidFill>
              </a:rPr>
              <a:t>comparative</a:t>
            </a:r>
            <a:r>
              <a:rPr lang="de-DE" sz="1400" dirty="0" smtClean="0">
                <a:solidFill>
                  <a:schemeClr val="tx1"/>
                </a:solidFill>
              </a:rPr>
              <a:t> </a:t>
            </a:r>
            <a:r>
              <a:rPr lang="de-DE" sz="1400" dirty="0" err="1" smtClean="0">
                <a:solidFill>
                  <a:schemeClr val="tx1"/>
                </a:solidFill>
              </a:rPr>
              <a:t>statistics</a:t>
            </a:r>
            <a:r>
              <a:rPr lang="de-DE" sz="1400" dirty="0" smtClean="0">
                <a:solidFill>
                  <a:schemeClr val="tx1"/>
                </a:solidFill>
              </a:rPr>
              <a:t> </a:t>
            </a:r>
            <a:endParaRPr lang="en-GB" sz="1400" dirty="0">
              <a:solidFill>
                <a:schemeClr val="tx1"/>
              </a:solidFill>
            </a:endParaRPr>
          </a:p>
        </p:txBody>
      </p:sp>
      <p:sp>
        <p:nvSpPr>
          <p:cNvPr id="22" name="Legende mit Pfeil nach unten 21"/>
          <p:cNvSpPr/>
          <p:nvPr/>
        </p:nvSpPr>
        <p:spPr>
          <a:xfrm>
            <a:off x="4892586" y="832054"/>
            <a:ext cx="3960000" cy="2248787"/>
          </a:xfrm>
          <a:prstGeom prst="downArrowCallout">
            <a:avLst>
              <a:gd name="adj1" fmla="val 28011"/>
              <a:gd name="adj2" fmla="val 25000"/>
              <a:gd name="adj3" fmla="val 5128"/>
              <a:gd name="adj4" fmla="val 92075"/>
            </a:avLst>
          </a:prstGeom>
          <a:solidFill>
            <a:schemeClr val="bg1">
              <a:lumMod val="8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457200" fontAlgn="auto">
              <a:spcBef>
                <a:spcPts val="0"/>
              </a:spcBef>
              <a:spcAft>
                <a:spcPts val="600"/>
              </a:spcAft>
            </a:pPr>
            <a:r>
              <a:rPr lang="de-DE" sz="2000" dirty="0" smtClean="0">
                <a:solidFill>
                  <a:schemeClr val="tx1"/>
                </a:solidFill>
              </a:rPr>
              <a:t>Qualitative Assessment</a:t>
            </a:r>
          </a:p>
          <a:p>
            <a:pPr algn="ctr" defTabSz="457200" fontAlgn="auto">
              <a:spcBef>
                <a:spcPts val="0"/>
              </a:spcBef>
              <a:spcAft>
                <a:spcPts val="600"/>
              </a:spcAft>
            </a:pPr>
            <a:r>
              <a:rPr lang="de-DE" sz="1600" b="0" dirty="0" err="1" smtClean="0">
                <a:solidFill>
                  <a:schemeClr val="tx1"/>
                </a:solidFill>
              </a:rPr>
              <a:t>Identify</a:t>
            </a:r>
            <a:r>
              <a:rPr lang="de-DE" sz="1600" b="0" dirty="0" smtClean="0">
                <a:solidFill>
                  <a:schemeClr val="tx1"/>
                </a:solidFill>
              </a:rPr>
              <a:t> </a:t>
            </a:r>
            <a:r>
              <a:rPr lang="de-DE" sz="1600" b="0" dirty="0" err="1" smtClean="0">
                <a:solidFill>
                  <a:schemeClr val="tx1"/>
                </a:solidFill>
              </a:rPr>
              <a:t>unquantifiable</a:t>
            </a:r>
            <a:r>
              <a:rPr lang="de-DE" sz="1600" b="0" dirty="0" smtClean="0">
                <a:solidFill>
                  <a:schemeClr val="tx1"/>
                </a:solidFill>
              </a:rPr>
              <a:t> </a:t>
            </a:r>
            <a:r>
              <a:rPr lang="de-DE" sz="1600" b="0" dirty="0" err="1" smtClean="0">
                <a:solidFill>
                  <a:schemeClr val="tx1"/>
                </a:solidFill>
              </a:rPr>
              <a:t>strengths</a:t>
            </a:r>
            <a:r>
              <a:rPr lang="de-DE" sz="1600" b="0" dirty="0" smtClean="0">
                <a:solidFill>
                  <a:schemeClr val="tx1"/>
                </a:solidFill>
              </a:rPr>
              <a:t> </a:t>
            </a:r>
            <a:r>
              <a:rPr lang="de-DE" sz="1600" b="0" dirty="0" err="1" smtClean="0">
                <a:solidFill>
                  <a:schemeClr val="tx1"/>
                </a:solidFill>
              </a:rPr>
              <a:t>and</a:t>
            </a:r>
            <a:r>
              <a:rPr lang="de-DE" sz="1600" b="0" dirty="0" smtClean="0">
                <a:solidFill>
                  <a:schemeClr val="tx1"/>
                </a:solidFill>
              </a:rPr>
              <a:t> </a:t>
            </a:r>
            <a:r>
              <a:rPr lang="de-DE" sz="1600" b="0" dirty="0" err="1" smtClean="0">
                <a:solidFill>
                  <a:schemeClr val="tx1"/>
                </a:solidFill>
              </a:rPr>
              <a:t>good</a:t>
            </a:r>
            <a:r>
              <a:rPr lang="de-DE" sz="1600" b="0" dirty="0" smtClean="0">
                <a:solidFill>
                  <a:schemeClr val="tx1"/>
                </a:solidFill>
              </a:rPr>
              <a:t> </a:t>
            </a:r>
            <a:r>
              <a:rPr lang="de-DE" sz="1600" b="0" dirty="0" err="1" smtClean="0">
                <a:solidFill>
                  <a:schemeClr val="tx1"/>
                </a:solidFill>
              </a:rPr>
              <a:t>practices</a:t>
            </a:r>
            <a:endParaRPr lang="de-DE" sz="1600" b="0" dirty="0" smtClean="0">
              <a:solidFill>
                <a:schemeClr val="tx1"/>
              </a:solidFill>
            </a:endParaRPr>
          </a:p>
        </p:txBody>
      </p:sp>
      <p:sp>
        <p:nvSpPr>
          <p:cNvPr id="9" name="Rechteck 8"/>
          <p:cNvSpPr/>
          <p:nvPr/>
        </p:nvSpPr>
        <p:spPr>
          <a:xfrm>
            <a:off x="452125" y="1539478"/>
            <a:ext cx="3635035" cy="510917"/>
          </a:xfrm>
          <a:prstGeom prst="rect">
            <a:avLst/>
          </a:prstGeom>
          <a:solidFill>
            <a:schemeClr val="bg1">
              <a:lumMod val="9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457200" fontAlgn="auto">
              <a:spcBef>
                <a:spcPts val="0"/>
              </a:spcBef>
              <a:spcAft>
                <a:spcPts val="600"/>
              </a:spcAft>
            </a:pPr>
            <a:r>
              <a:rPr lang="de-DE" sz="1400" dirty="0" smtClean="0">
                <a:solidFill>
                  <a:schemeClr val="tx1"/>
                </a:solidFill>
              </a:rPr>
              <a:t>Database </a:t>
            </a:r>
            <a:endParaRPr lang="de-DE" sz="1400" dirty="0">
              <a:solidFill>
                <a:schemeClr val="tx1"/>
              </a:solidFill>
            </a:endParaRPr>
          </a:p>
          <a:p>
            <a:pPr algn="ctr" defTabSz="457200" fontAlgn="auto">
              <a:spcBef>
                <a:spcPts val="0"/>
              </a:spcBef>
              <a:spcAft>
                <a:spcPts val="600"/>
              </a:spcAft>
            </a:pPr>
            <a:r>
              <a:rPr lang="de-DE" sz="1400" dirty="0" err="1">
                <a:solidFill>
                  <a:schemeClr val="tx1"/>
                </a:solidFill>
              </a:rPr>
              <a:t>with</a:t>
            </a:r>
            <a:r>
              <a:rPr lang="de-DE" sz="1400" dirty="0">
                <a:solidFill>
                  <a:schemeClr val="tx1"/>
                </a:solidFill>
              </a:rPr>
              <a:t> </a:t>
            </a:r>
            <a:r>
              <a:rPr lang="de-DE" sz="1400" dirty="0" err="1">
                <a:solidFill>
                  <a:schemeClr val="tx1"/>
                </a:solidFill>
              </a:rPr>
              <a:t>data</a:t>
            </a:r>
            <a:r>
              <a:rPr lang="de-DE" sz="1400" dirty="0">
                <a:solidFill>
                  <a:schemeClr val="tx1"/>
                </a:solidFill>
              </a:rPr>
              <a:t> </a:t>
            </a:r>
            <a:r>
              <a:rPr lang="de-DE" sz="1400" dirty="0" err="1">
                <a:solidFill>
                  <a:schemeClr val="tx1"/>
                </a:solidFill>
              </a:rPr>
              <a:t>of</a:t>
            </a:r>
            <a:r>
              <a:rPr lang="de-DE" sz="1400" dirty="0">
                <a:solidFill>
                  <a:schemeClr val="tx1"/>
                </a:solidFill>
              </a:rPr>
              <a:t> </a:t>
            </a:r>
            <a:r>
              <a:rPr lang="de-DE" sz="1400" dirty="0" err="1">
                <a:solidFill>
                  <a:schemeClr val="tx1"/>
                </a:solidFill>
              </a:rPr>
              <a:t>each</a:t>
            </a:r>
            <a:r>
              <a:rPr lang="de-DE" sz="1400" dirty="0">
                <a:solidFill>
                  <a:schemeClr val="tx1"/>
                </a:solidFill>
              </a:rPr>
              <a:t> national PES  </a:t>
            </a:r>
            <a:endParaRPr lang="en-GB" sz="1400" dirty="0">
              <a:solidFill>
                <a:schemeClr val="tx1"/>
              </a:solidFill>
            </a:endParaRPr>
          </a:p>
        </p:txBody>
      </p:sp>
      <p:sp>
        <p:nvSpPr>
          <p:cNvPr id="12" name="Rechteck 11"/>
          <p:cNvSpPr/>
          <p:nvPr/>
        </p:nvSpPr>
        <p:spPr>
          <a:xfrm>
            <a:off x="5061106" y="1694153"/>
            <a:ext cx="3636334" cy="423437"/>
          </a:xfrm>
          <a:prstGeom prst="rect">
            <a:avLst/>
          </a:prstGeom>
          <a:solidFill>
            <a:schemeClr val="bg1">
              <a:lumMod val="9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auto">
              <a:spcBef>
                <a:spcPts val="0"/>
              </a:spcBef>
              <a:spcAft>
                <a:spcPts val="600"/>
              </a:spcAft>
            </a:pPr>
            <a:r>
              <a:rPr lang="de-DE" sz="1400" dirty="0" smtClean="0">
                <a:solidFill>
                  <a:schemeClr val="tx1"/>
                </a:solidFill>
              </a:rPr>
              <a:t>PES-</a:t>
            </a:r>
            <a:r>
              <a:rPr lang="de-DE" sz="1400" dirty="0" err="1" smtClean="0">
                <a:solidFill>
                  <a:schemeClr val="tx1"/>
                </a:solidFill>
              </a:rPr>
              <a:t>Self</a:t>
            </a:r>
            <a:r>
              <a:rPr lang="de-DE" sz="1400" dirty="0" smtClean="0">
                <a:solidFill>
                  <a:schemeClr val="tx1"/>
                </a:solidFill>
              </a:rPr>
              <a:t> </a:t>
            </a:r>
            <a:r>
              <a:rPr lang="de-DE" sz="1400" dirty="0">
                <a:solidFill>
                  <a:schemeClr val="tx1"/>
                </a:solidFill>
              </a:rPr>
              <a:t>A</a:t>
            </a:r>
            <a:r>
              <a:rPr lang="de-DE" sz="1400" dirty="0" smtClean="0">
                <a:solidFill>
                  <a:schemeClr val="tx1"/>
                </a:solidFill>
              </a:rPr>
              <a:t>ssessment </a:t>
            </a:r>
            <a:endParaRPr lang="de-DE" sz="1400" dirty="0">
              <a:solidFill>
                <a:schemeClr val="tx1"/>
              </a:solidFill>
            </a:endParaRPr>
          </a:p>
        </p:txBody>
      </p:sp>
      <p:sp>
        <p:nvSpPr>
          <p:cNvPr id="26" name="Rechteck 25"/>
          <p:cNvSpPr/>
          <p:nvPr/>
        </p:nvSpPr>
        <p:spPr>
          <a:xfrm>
            <a:off x="5061106" y="2234213"/>
            <a:ext cx="3636335" cy="380751"/>
          </a:xfrm>
          <a:prstGeom prst="rect">
            <a:avLst/>
          </a:prstGeom>
          <a:solidFill>
            <a:schemeClr val="bg1">
              <a:lumMod val="9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de-DE" sz="1400" dirty="0" err="1">
                <a:solidFill>
                  <a:schemeClr val="tx1"/>
                </a:solidFill>
              </a:rPr>
              <a:t>External</a:t>
            </a:r>
            <a:r>
              <a:rPr lang="de-DE" sz="1400" dirty="0">
                <a:solidFill>
                  <a:schemeClr val="tx1"/>
                </a:solidFill>
              </a:rPr>
              <a:t> PES A</a:t>
            </a:r>
            <a:r>
              <a:rPr lang="de-DE" sz="1400" dirty="0" smtClean="0">
                <a:solidFill>
                  <a:schemeClr val="tx1"/>
                </a:solidFill>
              </a:rPr>
              <a:t>ssessment </a:t>
            </a:r>
            <a:endParaRPr lang="en-GB" sz="1400" dirty="0">
              <a:solidFill>
                <a:schemeClr val="tx1"/>
              </a:solidFill>
            </a:endParaRPr>
          </a:p>
        </p:txBody>
      </p:sp>
      <p:sp>
        <p:nvSpPr>
          <p:cNvPr id="27" name="Pfeil nach unten 26"/>
          <p:cNvSpPr/>
          <p:nvPr/>
        </p:nvSpPr>
        <p:spPr>
          <a:xfrm>
            <a:off x="2025712" y="1956448"/>
            <a:ext cx="484632" cy="319055"/>
          </a:xfrm>
          <a:prstGeom prst="downArrow">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457200" fontAlgn="auto">
              <a:spcBef>
                <a:spcPts val="0"/>
              </a:spcBef>
              <a:spcAft>
                <a:spcPts val="600"/>
              </a:spcAft>
            </a:pPr>
            <a:endParaRPr lang="en-GB" sz="1800" dirty="0">
              <a:solidFill>
                <a:schemeClr val="tx1"/>
              </a:solidFill>
            </a:endParaRPr>
          </a:p>
        </p:txBody>
      </p:sp>
      <p:sp>
        <p:nvSpPr>
          <p:cNvPr id="43" name="Legende mit Pfeil nach unten 42"/>
          <p:cNvSpPr/>
          <p:nvPr/>
        </p:nvSpPr>
        <p:spPr>
          <a:xfrm>
            <a:off x="4941077" y="3144049"/>
            <a:ext cx="3911509" cy="777851"/>
          </a:xfrm>
          <a:prstGeom prst="downArrowCallout">
            <a:avLst/>
          </a:prstGeom>
          <a:solidFill>
            <a:schemeClr val="bg1"/>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300"/>
              </a:spcAft>
            </a:pPr>
            <a:r>
              <a:rPr lang="de-DE" sz="1600" b="0" dirty="0">
                <a:solidFill>
                  <a:schemeClr val="tx1"/>
                </a:solidFill>
              </a:rPr>
              <a:t>True Performance </a:t>
            </a:r>
            <a:r>
              <a:rPr lang="de-DE" sz="1600" b="0" dirty="0" err="1">
                <a:solidFill>
                  <a:schemeClr val="tx1"/>
                </a:solidFill>
              </a:rPr>
              <a:t>Enabler</a:t>
            </a:r>
            <a:endParaRPr lang="de-DE" sz="1600" b="0" dirty="0">
              <a:solidFill>
                <a:schemeClr val="tx1"/>
              </a:solidFill>
            </a:endParaRPr>
          </a:p>
          <a:p>
            <a:pPr algn="ctr" defTabSz="457200" fontAlgn="auto">
              <a:spcBef>
                <a:spcPts val="0"/>
              </a:spcBef>
              <a:spcAft>
                <a:spcPts val="300"/>
              </a:spcAft>
            </a:pPr>
            <a:r>
              <a:rPr lang="de-DE" sz="1600" b="0" dirty="0" err="1">
                <a:solidFill>
                  <a:schemeClr val="tx1"/>
                </a:solidFill>
              </a:rPr>
              <a:t>Evidence-based</a:t>
            </a:r>
            <a:r>
              <a:rPr lang="de-DE" sz="1600" b="0" dirty="0">
                <a:solidFill>
                  <a:schemeClr val="tx1"/>
                </a:solidFill>
              </a:rPr>
              <a:t> </a:t>
            </a:r>
            <a:r>
              <a:rPr lang="de-DE" sz="1600" b="0" dirty="0" err="1">
                <a:solidFill>
                  <a:schemeClr val="tx1"/>
                </a:solidFill>
              </a:rPr>
              <a:t>Good</a:t>
            </a:r>
            <a:r>
              <a:rPr lang="de-DE" sz="1600" b="0" dirty="0">
                <a:solidFill>
                  <a:schemeClr val="tx1"/>
                </a:solidFill>
              </a:rPr>
              <a:t> Practices </a:t>
            </a:r>
            <a:endParaRPr lang="en-GB" sz="1600" b="0" dirty="0">
              <a:solidFill>
                <a:schemeClr val="tx1"/>
              </a:solidFill>
            </a:endParaRPr>
          </a:p>
        </p:txBody>
      </p:sp>
    </p:spTree>
    <p:extLst>
      <p:ext uri="{BB962C8B-B14F-4D97-AF65-F5344CB8AC3E}">
        <p14:creationId xmlns:p14="http://schemas.microsoft.com/office/powerpoint/2010/main" val="10104863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6418924" y="4164927"/>
            <a:ext cx="2662693" cy="97210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2" name="Titel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indent="0"/>
            <a:r>
              <a:rPr lang="en-GB" sz="2400" dirty="0" smtClean="0"/>
              <a:t>Assessment Framework</a:t>
            </a:r>
            <a:r>
              <a:rPr lang="hu-HU" sz="2400" dirty="0" smtClean="0"/>
              <a:t> </a:t>
            </a:r>
            <a:r>
              <a:rPr lang="en-GB" sz="2400" dirty="0" smtClean="0"/>
              <a:t>on </a:t>
            </a:r>
            <a:r>
              <a:rPr lang="en-GB" sz="2400" dirty="0" err="1" smtClean="0"/>
              <a:t>Benchlearning</a:t>
            </a:r>
            <a:r>
              <a:rPr lang="en-GB" sz="2400" dirty="0" smtClean="0"/>
              <a:t> </a:t>
            </a:r>
            <a:endParaRPr lang="en-GB" sz="2400" dirty="0"/>
          </a:p>
        </p:txBody>
      </p:sp>
      <p:sp>
        <p:nvSpPr>
          <p:cNvPr id="4" name="Text Placeholder 3"/>
          <p:cNvSpPr>
            <a:spLocks noGrp="1"/>
          </p:cNvSpPr>
          <p:nvPr>
            <p:ph type="body" sz="quarter" idx="13"/>
          </p:nvPr>
        </p:nvSpPr>
        <p:spPr/>
        <p:txBody>
          <a:bodyPr/>
          <a:lstStyle/>
          <a:p>
            <a:endParaRPr lang="hu-HU"/>
          </a:p>
        </p:txBody>
      </p:sp>
      <p:grpSp>
        <p:nvGrpSpPr>
          <p:cNvPr id="105" name="Gruppieren 104"/>
          <p:cNvGrpSpPr/>
          <p:nvPr/>
        </p:nvGrpSpPr>
        <p:grpSpPr>
          <a:xfrm>
            <a:off x="261224" y="722968"/>
            <a:ext cx="8582145" cy="4266474"/>
            <a:chOff x="395536" y="332656"/>
            <a:chExt cx="8582145" cy="5688632"/>
          </a:xfrm>
        </p:grpSpPr>
        <p:sp>
          <p:nvSpPr>
            <p:cNvPr id="106" name="Rechteck 105"/>
            <p:cNvSpPr/>
            <p:nvPr/>
          </p:nvSpPr>
          <p:spPr>
            <a:xfrm>
              <a:off x="395536" y="620688"/>
              <a:ext cx="1018904" cy="1512168"/>
            </a:xfrm>
            <a:prstGeom prst="rect">
              <a:avLst/>
            </a:prstGeom>
            <a:solidFill>
              <a:sysClr val="windowText" lastClr="000000">
                <a:lumMod val="50000"/>
                <a:lumOff val="50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Labour market conditions</a:t>
              </a:r>
            </a:p>
          </p:txBody>
        </p:sp>
        <p:cxnSp>
          <p:nvCxnSpPr>
            <p:cNvPr id="107" name="Gerade Verbindung 106"/>
            <p:cNvCxnSpPr/>
            <p:nvPr/>
          </p:nvCxnSpPr>
          <p:spPr>
            <a:xfrm flipV="1">
              <a:off x="2339752" y="2103850"/>
              <a:ext cx="0" cy="317038"/>
            </a:xfrm>
            <a:prstGeom prst="line">
              <a:avLst/>
            </a:prstGeom>
            <a:noFill/>
            <a:ln w="9525" cap="flat" cmpd="sng" algn="ctr">
              <a:solidFill>
                <a:srgbClr val="4F81BD">
                  <a:shade val="95000"/>
                  <a:satMod val="105000"/>
                </a:srgbClr>
              </a:solidFill>
              <a:prstDash val="solid"/>
            </a:ln>
            <a:effectLst/>
          </p:spPr>
        </p:cxnSp>
        <p:sp>
          <p:nvSpPr>
            <p:cNvPr id="108" name="Rechteck 107"/>
            <p:cNvSpPr/>
            <p:nvPr/>
          </p:nvSpPr>
          <p:spPr>
            <a:xfrm>
              <a:off x="395536" y="2384884"/>
              <a:ext cx="1018904" cy="1548172"/>
            </a:xfrm>
            <a:prstGeom prst="rect">
              <a:avLst/>
            </a:prstGeom>
            <a:solidFill>
              <a:sysClr val="windowText" lastClr="000000">
                <a:lumMod val="50000"/>
                <a:lumOff val="50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250" kern="0" dirty="0" smtClean="0">
                  <a:solidFill>
                    <a:prstClr val="white"/>
                  </a:solidFill>
                  <a:latin typeface="Calibri"/>
                </a:rPr>
                <a:t>I</a:t>
              </a:r>
              <a:r>
                <a:rPr kumimoji="0" lang="en-GB" sz="1250" i="0" u="none" strike="noStrike" kern="0" cap="none" spc="0" normalizeH="0" baseline="0" noProof="0" dirty="0" err="1" smtClean="0">
                  <a:ln>
                    <a:noFill/>
                  </a:ln>
                  <a:solidFill>
                    <a:prstClr val="white"/>
                  </a:solidFill>
                  <a:effectLst/>
                  <a:uLnTx/>
                  <a:uFillTx/>
                  <a:latin typeface="Calibri"/>
                </a:rPr>
                <a:t>nstitutional</a:t>
              </a:r>
              <a:r>
                <a:rPr kumimoji="0" lang="en-GB" sz="1250" i="0" u="none" strike="noStrike" kern="0" cap="none" spc="0" normalizeH="0" baseline="0" noProof="0" dirty="0" smtClean="0">
                  <a:ln>
                    <a:noFill/>
                  </a:ln>
                  <a:solidFill>
                    <a:prstClr val="white"/>
                  </a:solidFill>
                  <a:effectLst/>
                  <a:uLnTx/>
                  <a:uFillTx/>
                  <a:latin typeface="Calibri"/>
                </a:rPr>
                <a:t> conditions</a:t>
              </a:r>
            </a:p>
          </p:txBody>
        </p:sp>
        <p:sp>
          <p:nvSpPr>
            <p:cNvPr id="109" name="Rechteck 108"/>
            <p:cNvSpPr/>
            <p:nvPr/>
          </p:nvSpPr>
          <p:spPr>
            <a:xfrm>
              <a:off x="1691680" y="764704"/>
              <a:ext cx="927252" cy="3176736"/>
            </a:xfrm>
            <a:prstGeom prst="rect">
              <a:avLst/>
            </a:prstGeom>
            <a:solidFill>
              <a:sysClr val="window" lastClr="FFFFFF">
                <a:lumMod val="8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i="0" u="none" strike="noStrike" kern="0" cap="none" spc="0" normalizeH="0" baseline="0" noProof="0" dirty="0" smtClean="0">
                  <a:ln>
                    <a:noFill/>
                  </a:ln>
                  <a:solidFill>
                    <a:prstClr val="black"/>
                  </a:solidFill>
                  <a:effectLst/>
                  <a:uLnTx/>
                  <a:uFillTx/>
                  <a:latin typeface="Calibri"/>
                </a:rPr>
                <a:t>Strategic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i="0" u="none" strike="noStrike" kern="0" cap="none" spc="0" normalizeH="0" baseline="0" noProof="0" dirty="0" smtClean="0">
                  <a:ln>
                    <a:noFill/>
                  </a:ln>
                  <a:solidFill>
                    <a:prstClr val="black"/>
                  </a:solidFill>
                  <a:effectLst/>
                  <a:uLnTx/>
                  <a:uFillTx/>
                  <a:latin typeface="Calibri"/>
                </a:rPr>
                <a:t>PES management</a:t>
              </a:r>
            </a:p>
          </p:txBody>
        </p:sp>
        <p:sp>
          <p:nvSpPr>
            <p:cNvPr id="110" name="Ellipse 109"/>
            <p:cNvSpPr/>
            <p:nvPr/>
          </p:nvSpPr>
          <p:spPr>
            <a:xfrm>
              <a:off x="2123728" y="1484784"/>
              <a:ext cx="216024" cy="216024"/>
            </a:xfrm>
            <a:prstGeom prst="ellipse">
              <a:avLst/>
            </a:prstGeom>
            <a:solidFill>
              <a:srgbClr val="0F5494"/>
            </a:solidFill>
            <a:ln w="25400" cap="flat" cmpd="sng" algn="ctr">
              <a:solidFill>
                <a:srgbClr val="0F5494"/>
              </a:solidFill>
              <a:prstDash val="solid"/>
            </a:ln>
            <a:effectLst/>
          </p:spPr>
          <p:txBody>
            <a:bodyPr rtlCol="0" anchor="ctr"/>
            <a:lstStyle/>
            <a:p>
              <a:pPr algn="ctr" fontAlgn="auto">
                <a:spcBef>
                  <a:spcPts val="0"/>
                </a:spcBef>
                <a:spcAft>
                  <a:spcPts val="0"/>
                </a:spcAft>
              </a:pPr>
              <a:r>
                <a:rPr lang="en-GB" sz="1200" b="0" kern="0" dirty="0" smtClean="0">
                  <a:solidFill>
                    <a:prstClr val="white"/>
                  </a:solidFill>
                  <a:latin typeface="Calibri"/>
                </a:rPr>
                <a:t>A</a:t>
              </a:r>
              <a:endParaRPr lang="en-GB" sz="1200" b="0" kern="0" dirty="0">
                <a:solidFill>
                  <a:prstClr val="white"/>
                </a:solidFill>
                <a:latin typeface="Calibri"/>
              </a:endParaRPr>
            </a:p>
          </p:txBody>
        </p:sp>
        <p:sp>
          <p:nvSpPr>
            <p:cNvPr id="111" name="Rechteck 110"/>
            <p:cNvSpPr/>
            <p:nvPr/>
          </p:nvSpPr>
          <p:spPr>
            <a:xfrm>
              <a:off x="2854201" y="782417"/>
              <a:ext cx="1512168" cy="936104"/>
            </a:xfrm>
            <a:prstGeom prst="rect">
              <a:avLst/>
            </a:prstGeom>
            <a:solidFill>
              <a:sysClr val="window" lastClr="FFFFFF">
                <a:lumMod val="8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i="0" u="none" strike="noStrike" kern="0" cap="none" spc="0" normalizeH="0" baseline="0" noProof="0" dirty="0" smtClean="0">
                  <a:ln>
                    <a:noFill/>
                  </a:ln>
                  <a:solidFill>
                    <a:prstClr val="black"/>
                  </a:solidFill>
                  <a:effectLst/>
                  <a:uLnTx/>
                  <a:uFillTx/>
                  <a:latin typeface="Calibri"/>
                </a:rPr>
                <a:t>Design of operational processes and use of information  </a:t>
              </a:r>
            </a:p>
          </p:txBody>
        </p:sp>
        <p:sp>
          <p:nvSpPr>
            <p:cNvPr id="112" name="Ellipse 111"/>
            <p:cNvSpPr/>
            <p:nvPr/>
          </p:nvSpPr>
          <p:spPr>
            <a:xfrm>
              <a:off x="3491178" y="908720"/>
              <a:ext cx="216024" cy="216024"/>
            </a:xfrm>
            <a:prstGeom prst="ellipse">
              <a:avLst/>
            </a:prstGeom>
            <a:solidFill>
              <a:srgbClr val="0F5494"/>
            </a:solidFill>
            <a:ln w="25400" cap="flat" cmpd="sng" algn="ctr">
              <a:solidFill>
                <a:srgbClr val="0F5494"/>
              </a:solidFill>
              <a:prstDash val="solid"/>
            </a:ln>
            <a:effectLst/>
          </p:spPr>
          <p:txBody>
            <a:bodyPr rtlCol="0" anchor="ctr"/>
            <a:lstStyle/>
            <a:p>
              <a:pPr algn="ctr" fontAlgn="auto">
                <a:spcBef>
                  <a:spcPts val="0"/>
                </a:spcBef>
                <a:spcAft>
                  <a:spcPts val="0"/>
                </a:spcAft>
              </a:pPr>
              <a:r>
                <a:rPr lang="en-GB" sz="1200" b="0" kern="0" dirty="0" smtClean="0">
                  <a:solidFill>
                    <a:prstClr val="white"/>
                  </a:solidFill>
                  <a:latin typeface="Calibri"/>
                </a:rPr>
                <a:t>B</a:t>
              </a:r>
              <a:endParaRPr lang="en-GB" sz="1200" b="0" kern="0" dirty="0">
                <a:solidFill>
                  <a:prstClr val="white"/>
                </a:solidFill>
                <a:latin typeface="Calibri"/>
              </a:endParaRPr>
            </a:p>
          </p:txBody>
        </p:sp>
        <p:sp>
          <p:nvSpPr>
            <p:cNvPr id="113" name="Rechteck 112"/>
            <p:cNvSpPr/>
            <p:nvPr/>
          </p:nvSpPr>
          <p:spPr>
            <a:xfrm>
              <a:off x="2861810" y="1933600"/>
              <a:ext cx="1512168" cy="936104"/>
            </a:xfrm>
            <a:prstGeom prst="rect">
              <a:avLst/>
            </a:prstGeom>
            <a:solidFill>
              <a:sysClr val="window" lastClr="FFFFFF">
                <a:lumMod val="8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i="0" u="none" strike="noStrike" kern="0" cap="none" spc="0" normalizeH="0" baseline="0" noProof="0" dirty="0" smtClean="0">
                  <a:ln>
                    <a:noFill/>
                  </a:ln>
                  <a:solidFill>
                    <a:prstClr val="black"/>
                  </a:solidFill>
                  <a:effectLst/>
                  <a:uLnTx/>
                  <a:uFillTx/>
                  <a:latin typeface="Calibri"/>
                </a:rPr>
                <a:t>Sustainable activation and management of transition</a:t>
              </a:r>
            </a:p>
          </p:txBody>
        </p:sp>
        <p:sp>
          <p:nvSpPr>
            <p:cNvPr id="114" name="Ellipse 113"/>
            <p:cNvSpPr/>
            <p:nvPr/>
          </p:nvSpPr>
          <p:spPr>
            <a:xfrm>
              <a:off x="3491178" y="2045574"/>
              <a:ext cx="216024" cy="216024"/>
            </a:xfrm>
            <a:prstGeom prst="ellipse">
              <a:avLst/>
            </a:prstGeom>
            <a:solidFill>
              <a:srgbClr val="0F5494"/>
            </a:solidFill>
            <a:ln w="25400" cap="flat" cmpd="sng" algn="ctr">
              <a:solidFill>
                <a:srgbClr val="0F5494"/>
              </a:solidFill>
              <a:prstDash val="solid"/>
            </a:ln>
            <a:effectLst/>
          </p:spPr>
          <p:txBody>
            <a:bodyPr rtlCol="0" anchor="ctr"/>
            <a:lstStyle/>
            <a:p>
              <a:pPr algn="ctr" fontAlgn="auto">
                <a:spcBef>
                  <a:spcPts val="0"/>
                </a:spcBef>
                <a:spcAft>
                  <a:spcPts val="0"/>
                </a:spcAft>
              </a:pPr>
              <a:r>
                <a:rPr lang="en-GB" sz="1200" b="0" kern="0" dirty="0" smtClean="0">
                  <a:solidFill>
                    <a:prstClr val="white"/>
                  </a:solidFill>
                  <a:latin typeface="Calibri"/>
                </a:rPr>
                <a:t>C</a:t>
              </a:r>
              <a:endParaRPr lang="en-GB" sz="1200" b="0" kern="0" dirty="0">
                <a:solidFill>
                  <a:prstClr val="white"/>
                </a:solidFill>
                <a:latin typeface="Calibri"/>
              </a:endParaRPr>
            </a:p>
          </p:txBody>
        </p:sp>
        <p:sp>
          <p:nvSpPr>
            <p:cNvPr id="115" name="Rechteck 114"/>
            <p:cNvSpPr/>
            <p:nvPr/>
          </p:nvSpPr>
          <p:spPr>
            <a:xfrm>
              <a:off x="2861810" y="2977715"/>
              <a:ext cx="1512168" cy="936104"/>
            </a:xfrm>
            <a:prstGeom prst="rect">
              <a:avLst/>
            </a:prstGeom>
            <a:solidFill>
              <a:sysClr val="window" lastClr="FFFFFF">
                <a:lumMod val="8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i="0" u="none" strike="noStrike" kern="0" cap="none" spc="0" normalizeH="0" baseline="0" noProof="0" dirty="0" smtClean="0">
                  <a:ln>
                    <a:noFill/>
                  </a:ln>
                  <a:solidFill>
                    <a:prstClr val="black"/>
                  </a:solidFill>
                  <a:effectLst/>
                  <a:uLnTx/>
                  <a:uFillTx/>
                  <a:latin typeface="Calibri"/>
                </a:rPr>
                <a:t>Relations to employers</a:t>
              </a:r>
            </a:p>
          </p:txBody>
        </p:sp>
        <p:sp>
          <p:nvSpPr>
            <p:cNvPr id="116" name="Ellipse 115"/>
            <p:cNvSpPr/>
            <p:nvPr/>
          </p:nvSpPr>
          <p:spPr>
            <a:xfrm>
              <a:off x="3491178" y="3140968"/>
              <a:ext cx="216024" cy="216024"/>
            </a:xfrm>
            <a:prstGeom prst="ellipse">
              <a:avLst/>
            </a:prstGeom>
            <a:solidFill>
              <a:srgbClr val="0F5494"/>
            </a:solidFill>
            <a:ln w="25400" cap="flat" cmpd="sng" algn="ctr">
              <a:solidFill>
                <a:srgbClr val="0F5494"/>
              </a:solidFill>
              <a:prstDash val="solid"/>
            </a:ln>
            <a:effectLst/>
          </p:spPr>
          <p:txBody>
            <a:bodyPr rtlCol="0" anchor="ctr"/>
            <a:lstStyle/>
            <a:p>
              <a:pPr algn="ctr" fontAlgn="auto">
                <a:spcBef>
                  <a:spcPts val="0"/>
                </a:spcBef>
                <a:spcAft>
                  <a:spcPts val="0"/>
                </a:spcAft>
              </a:pPr>
              <a:r>
                <a:rPr lang="en-GB" sz="1200" b="0" kern="0" dirty="0" smtClean="0">
                  <a:solidFill>
                    <a:prstClr val="white"/>
                  </a:solidFill>
                  <a:latin typeface="Calibri"/>
                </a:rPr>
                <a:t>D</a:t>
              </a:r>
              <a:endParaRPr lang="en-GB" sz="1200" b="0" kern="0" dirty="0">
                <a:solidFill>
                  <a:prstClr val="white"/>
                </a:solidFill>
                <a:latin typeface="Calibri"/>
              </a:endParaRPr>
            </a:p>
          </p:txBody>
        </p:sp>
        <p:sp>
          <p:nvSpPr>
            <p:cNvPr id="117" name="Rechteck 116"/>
            <p:cNvSpPr/>
            <p:nvPr/>
          </p:nvSpPr>
          <p:spPr>
            <a:xfrm>
              <a:off x="4559254" y="782377"/>
              <a:ext cx="1512168" cy="936104"/>
            </a:xfrm>
            <a:prstGeom prst="rect">
              <a:avLst/>
            </a:prstGeom>
            <a:solidFill>
              <a:sysClr val="window" lastClr="FFFFFF">
                <a:lumMod val="8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i="0" u="none" strike="noStrike" kern="0" cap="none" spc="0" normalizeH="0" baseline="0" noProof="0" dirty="0" smtClean="0">
                  <a:ln>
                    <a:noFill/>
                  </a:ln>
                  <a:solidFill>
                    <a:prstClr val="black"/>
                  </a:solidFill>
                  <a:effectLst/>
                  <a:uLnTx/>
                  <a:uFillTx/>
                  <a:latin typeface="Calibri"/>
                </a:rPr>
                <a:t>Evidence-based design and implementation of PES services</a:t>
              </a:r>
            </a:p>
          </p:txBody>
        </p:sp>
        <p:sp>
          <p:nvSpPr>
            <p:cNvPr id="118" name="Ellipse 117"/>
            <p:cNvSpPr/>
            <p:nvPr/>
          </p:nvSpPr>
          <p:spPr>
            <a:xfrm>
              <a:off x="5201368" y="908720"/>
              <a:ext cx="216024" cy="216024"/>
            </a:xfrm>
            <a:prstGeom prst="ellipse">
              <a:avLst/>
            </a:prstGeom>
            <a:solidFill>
              <a:srgbClr val="0F5494"/>
            </a:solidFill>
            <a:ln w="25400" cap="flat" cmpd="sng" algn="ctr">
              <a:solidFill>
                <a:srgbClr val="0F5494"/>
              </a:solidFill>
              <a:prstDash val="solid"/>
            </a:ln>
            <a:effectLst/>
          </p:spPr>
          <p:txBody>
            <a:bodyPr rtlCol="0" anchor="ctr"/>
            <a:lstStyle/>
            <a:p>
              <a:pPr algn="ctr" fontAlgn="auto">
                <a:spcBef>
                  <a:spcPts val="0"/>
                </a:spcBef>
                <a:spcAft>
                  <a:spcPts val="0"/>
                </a:spcAft>
              </a:pPr>
              <a:r>
                <a:rPr lang="en-GB" sz="1200" b="0" kern="0" dirty="0" smtClean="0">
                  <a:solidFill>
                    <a:prstClr val="white"/>
                  </a:solidFill>
                  <a:latin typeface="Calibri"/>
                </a:rPr>
                <a:t>E</a:t>
              </a:r>
              <a:endParaRPr lang="en-GB" sz="1200" b="0" kern="0" dirty="0">
                <a:solidFill>
                  <a:prstClr val="white"/>
                </a:solidFill>
                <a:latin typeface="Calibri"/>
              </a:endParaRPr>
            </a:p>
          </p:txBody>
        </p:sp>
        <p:sp>
          <p:nvSpPr>
            <p:cNvPr id="119" name="Rechteck 118"/>
            <p:cNvSpPr/>
            <p:nvPr/>
          </p:nvSpPr>
          <p:spPr>
            <a:xfrm>
              <a:off x="4552296" y="1933599"/>
              <a:ext cx="1512168" cy="936104"/>
            </a:xfrm>
            <a:prstGeom prst="rect">
              <a:avLst/>
            </a:prstGeom>
            <a:solidFill>
              <a:sysClr val="window" lastClr="FFFFFF">
                <a:lumMod val="8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i="0" u="none" strike="noStrike" kern="0" cap="none" spc="0" normalizeH="0" baseline="0" noProof="0" dirty="0" smtClean="0">
                  <a:ln>
                    <a:noFill/>
                  </a:ln>
                  <a:solidFill>
                    <a:prstClr val="black"/>
                  </a:solidFill>
                  <a:effectLst/>
                  <a:uLnTx/>
                  <a:uFillTx/>
                  <a:latin typeface="Calibri"/>
                </a:rPr>
                <a:t>Effective management of partnerships and stakeholders </a:t>
              </a:r>
            </a:p>
          </p:txBody>
        </p:sp>
        <p:sp>
          <p:nvSpPr>
            <p:cNvPr id="120" name="Ellipse 119"/>
            <p:cNvSpPr/>
            <p:nvPr/>
          </p:nvSpPr>
          <p:spPr>
            <a:xfrm>
              <a:off x="5201368" y="2045574"/>
              <a:ext cx="216024" cy="216024"/>
            </a:xfrm>
            <a:prstGeom prst="ellipse">
              <a:avLst/>
            </a:prstGeom>
            <a:solidFill>
              <a:srgbClr val="0F5494"/>
            </a:solidFill>
            <a:ln w="25400" cap="flat" cmpd="sng" algn="ctr">
              <a:solidFill>
                <a:srgbClr val="0F5494"/>
              </a:solidFill>
              <a:prstDash val="solid"/>
            </a:ln>
            <a:effectLst/>
          </p:spPr>
          <p:txBody>
            <a:bodyPr rtlCol="0" anchor="ctr"/>
            <a:lstStyle/>
            <a:p>
              <a:pPr algn="ctr" fontAlgn="auto">
                <a:spcBef>
                  <a:spcPts val="0"/>
                </a:spcBef>
                <a:spcAft>
                  <a:spcPts val="0"/>
                </a:spcAft>
              </a:pPr>
              <a:r>
                <a:rPr lang="en-GB" sz="1200" b="0" kern="0" dirty="0" smtClean="0">
                  <a:solidFill>
                    <a:prstClr val="white"/>
                  </a:solidFill>
                  <a:latin typeface="Calibri"/>
                </a:rPr>
                <a:t>F</a:t>
              </a:r>
              <a:endParaRPr lang="en-GB" sz="1200" b="0" kern="0" dirty="0">
                <a:solidFill>
                  <a:prstClr val="white"/>
                </a:solidFill>
                <a:latin typeface="Calibri"/>
              </a:endParaRPr>
            </a:p>
          </p:txBody>
        </p:sp>
        <p:sp>
          <p:nvSpPr>
            <p:cNvPr id="121" name="Rechteck 120"/>
            <p:cNvSpPr/>
            <p:nvPr/>
          </p:nvSpPr>
          <p:spPr>
            <a:xfrm>
              <a:off x="4559254" y="2981905"/>
              <a:ext cx="1512168" cy="936104"/>
            </a:xfrm>
            <a:prstGeom prst="rect">
              <a:avLst/>
            </a:prstGeom>
            <a:solidFill>
              <a:sysClr val="window" lastClr="FFFFFF">
                <a:lumMod val="8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i="0" u="none" strike="noStrike" kern="0" cap="none" spc="0" normalizeH="0" baseline="0" noProof="0" dirty="0" smtClean="0">
                <a:ln>
                  <a:noFill/>
                </a:ln>
                <a:solidFill>
                  <a:prstClr val="black"/>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i="0" u="none" strike="noStrike" kern="0" cap="none" spc="0" normalizeH="0" baseline="0" noProof="0" dirty="0" smtClean="0">
                  <a:ln>
                    <a:noFill/>
                  </a:ln>
                  <a:solidFill>
                    <a:prstClr val="black"/>
                  </a:solidFill>
                  <a:effectLst/>
                  <a:uLnTx/>
                  <a:uFillTx/>
                  <a:latin typeface="Calibri"/>
                </a:rPr>
                <a:t>Allocation of PES resources</a:t>
              </a:r>
            </a:p>
          </p:txBody>
        </p:sp>
        <p:sp>
          <p:nvSpPr>
            <p:cNvPr id="122" name="Ellipse 121"/>
            <p:cNvSpPr/>
            <p:nvPr/>
          </p:nvSpPr>
          <p:spPr>
            <a:xfrm>
              <a:off x="5201368" y="3140968"/>
              <a:ext cx="216024" cy="216024"/>
            </a:xfrm>
            <a:prstGeom prst="ellipse">
              <a:avLst/>
            </a:prstGeom>
            <a:solidFill>
              <a:srgbClr val="0F5494"/>
            </a:solidFill>
            <a:ln w="25400" cap="flat" cmpd="sng" algn="ctr">
              <a:solidFill>
                <a:srgbClr val="0F5494"/>
              </a:solidFill>
              <a:prstDash val="solid"/>
            </a:ln>
            <a:effectLst/>
          </p:spPr>
          <p:txBody>
            <a:bodyPr rtlCol="0" anchor="ctr"/>
            <a:lstStyle/>
            <a:p>
              <a:pPr algn="ctr" fontAlgn="auto">
                <a:spcBef>
                  <a:spcPts val="0"/>
                </a:spcBef>
                <a:spcAft>
                  <a:spcPts val="0"/>
                </a:spcAft>
              </a:pPr>
              <a:r>
                <a:rPr lang="en-GB" sz="1200" b="0" kern="0" dirty="0" smtClean="0">
                  <a:solidFill>
                    <a:prstClr val="white"/>
                  </a:solidFill>
                  <a:latin typeface="Calibri"/>
                </a:rPr>
                <a:t>G</a:t>
              </a:r>
              <a:endParaRPr lang="en-GB" sz="1200" b="0" kern="0" dirty="0">
                <a:solidFill>
                  <a:prstClr val="white"/>
                </a:solidFill>
                <a:latin typeface="Calibri"/>
              </a:endParaRPr>
            </a:p>
          </p:txBody>
        </p:sp>
        <p:sp>
          <p:nvSpPr>
            <p:cNvPr id="123" name="Rechteck 122"/>
            <p:cNvSpPr/>
            <p:nvPr/>
          </p:nvSpPr>
          <p:spPr>
            <a:xfrm>
              <a:off x="7005824" y="764704"/>
              <a:ext cx="687969" cy="3176736"/>
            </a:xfrm>
            <a:prstGeom prst="rect">
              <a:avLst/>
            </a:prstGeom>
            <a:solidFill>
              <a:sysClr val="window" lastClr="FFFFFF">
                <a:lumMod val="7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black"/>
                  </a:solidFill>
                  <a:effectLst/>
                  <a:uLnTx/>
                  <a:uFillTx/>
                  <a:latin typeface="Calibri"/>
                </a:rPr>
                <a:t>Output and outcome of PES </a:t>
              </a:r>
            </a:p>
          </p:txBody>
        </p:sp>
        <p:sp>
          <p:nvSpPr>
            <p:cNvPr id="124" name="Rechteck 123"/>
            <p:cNvSpPr/>
            <p:nvPr/>
          </p:nvSpPr>
          <p:spPr>
            <a:xfrm>
              <a:off x="7872111" y="764704"/>
              <a:ext cx="1105570" cy="3176736"/>
            </a:xfrm>
            <a:prstGeom prst="rect">
              <a:avLst/>
            </a:prstGeom>
            <a:solidFill>
              <a:srgbClr val="3E7E93"/>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Learning</a:t>
              </a:r>
            </a:p>
          </p:txBody>
        </p:sp>
        <p:sp>
          <p:nvSpPr>
            <p:cNvPr id="125" name="Legende mit Pfeil nach unten 124"/>
            <p:cNvSpPr/>
            <p:nvPr/>
          </p:nvSpPr>
          <p:spPr>
            <a:xfrm>
              <a:off x="395536" y="4365104"/>
              <a:ext cx="1152128" cy="1080120"/>
            </a:xfrm>
            <a:prstGeom prst="downArrowCallout">
              <a:avLst/>
            </a:prstGeom>
            <a:solidFill>
              <a:srgbClr val="0F5494"/>
            </a:solidFill>
            <a:ln w="25400" cap="flat" cmpd="sng" algn="ctr">
              <a:solidFill>
                <a:srgbClr val="0F54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Context</a:t>
              </a:r>
            </a:p>
            <a:p>
              <a:pPr marL="0" marR="0" lvl="0" indent="0" algn="ctr" defTabSz="914400" eaLnBrk="1" fontAlgn="auto" latinLnBrk="0" hangingPunct="1">
                <a:lnSpc>
                  <a:spcPct val="100000"/>
                </a:lnSpc>
                <a:spcBef>
                  <a:spcPts val="0"/>
                </a:spcBef>
                <a:spcAft>
                  <a:spcPts val="0"/>
                </a:spcAft>
                <a:buClrTx/>
                <a:buSzTx/>
                <a:buFontTx/>
                <a:buNone/>
                <a:tabLst/>
                <a:defRPr/>
              </a:pPr>
              <a:r>
                <a:rPr lang="en-GB" sz="1250" kern="0" dirty="0" smtClean="0">
                  <a:solidFill>
                    <a:prstClr val="white"/>
                  </a:solidFill>
                  <a:latin typeface="Calibri"/>
                </a:rPr>
                <a:t>V</a:t>
              </a:r>
              <a:r>
                <a:rPr kumimoji="0" lang="en-GB" sz="1250" i="0" u="none" strike="noStrike" kern="0" cap="none" spc="0" normalizeH="0" baseline="0" noProof="0" dirty="0" err="1" smtClean="0">
                  <a:ln>
                    <a:noFill/>
                  </a:ln>
                  <a:solidFill>
                    <a:prstClr val="white"/>
                  </a:solidFill>
                  <a:effectLst/>
                  <a:uLnTx/>
                  <a:uFillTx/>
                  <a:latin typeface="Calibri"/>
                </a:rPr>
                <a:t>ariables</a:t>
              </a:r>
              <a:r>
                <a:rPr kumimoji="0" lang="en-GB" sz="1250" i="0" u="none" strike="noStrike" kern="0" cap="none" spc="0" normalizeH="0" baseline="0" noProof="0" dirty="0" smtClean="0">
                  <a:ln>
                    <a:noFill/>
                  </a:ln>
                  <a:solidFill>
                    <a:prstClr val="white"/>
                  </a:solidFill>
                  <a:effectLst/>
                  <a:uLnTx/>
                  <a:uFillTx/>
                  <a:latin typeface="Calibri"/>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Background</a:t>
              </a:r>
            </a:p>
          </p:txBody>
        </p:sp>
        <p:sp>
          <p:nvSpPr>
            <p:cNvPr id="126" name="Legende mit Pfeil nach unten 125"/>
            <p:cNvSpPr/>
            <p:nvPr/>
          </p:nvSpPr>
          <p:spPr>
            <a:xfrm>
              <a:off x="1726528" y="4365104"/>
              <a:ext cx="4840098" cy="1080120"/>
            </a:xfrm>
            <a:prstGeom prst="downArrowCallout">
              <a:avLst/>
            </a:prstGeom>
            <a:solidFill>
              <a:srgbClr val="0F5494"/>
            </a:solidFill>
            <a:ln w="25400" cap="flat" cmpd="sng" algn="ctr">
              <a:solidFill>
                <a:srgbClr val="0F54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Qualitative Assessment of Performance Enablers/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Self-Assessment </a:t>
              </a:r>
            </a:p>
          </p:txBody>
        </p:sp>
        <p:sp>
          <p:nvSpPr>
            <p:cNvPr id="127" name="Legende mit Pfeil nach unten 126"/>
            <p:cNvSpPr/>
            <p:nvPr/>
          </p:nvSpPr>
          <p:spPr>
            <a:xfrm>
              <a:off x="6726643" y="4365104"/>
              <a:ext cx="990429" cy="1080120"/>
            </a:xfrm>
            <a:prstGeom prst="downArrowCallout">
              <a:avLst/>
            </a:prstGeom>
            <a:solidFill>
              <a:srgbClr val="0F5494"/>
            </a:solidFill>
            <a:ln w="25400" cap="flat" cmpd="sng" algn="ctr">
              <a:solidFill>
                <a:srgbClr val="0F54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Bench</a:t>
              </a:r>
              <a:r>
                <a:rPr kumimoji="0" lang="hu-HU" sz="1250" i="0" u="none" strike="noStrike" kern="0" cap="none" spc="0" normalizeH="0" baseline="0" noProof="0" dirty="0" smtClean="0">
                  <a:ln>
                    <a:noFill/>
                  </a:ln>
                  <a:solidFill>
                    <a:prstClr val="white"/>
                  </a:solidFill>
                  <a:effectLst/>
                  <a:uLnTx/>
                  <a:uFillTx/>
                  <a:latin typeface="Calibri"/>
                </a:rPr>
                <a:t>-</a:t>
              </a:r>
              <a:r>
                <a:rPr kumimoji="0" lang="en-GB" sz="1250" i="0" u="none" strike="noStrike" kern="0" cap="none" spc="0" normalizeH="0" baseline="0" noProof="0" dirty="0" smtClean="0">
                  <a:ln>
                    <a:noFill/>
                  </a:ln>
                  <a:solidFill>
                    <a:prstClr val="white"/>
                  </a:solidFill>
                  <a:effectLst/>
                  <a:uLnTx/>
                  <a:uFillTx/>
                  <a:latin typeface="Calibri"/>
                </a:rPr>
                <a:t>marking indicators</a:t>
              </a:r>
            </a:p>
          </p:txBody>
        </p:sp>
        <p:sp>
          <p:nvSpPr>
            <p:cNvPr id="128" name="Legende mit Pfeil nach unten 127"/>
            <p:cNvSpPr/>
            <p:nvPr/>
          </p:nvSpPr>
          <p:spPr>
            <a:xfrm>
              <a:off x="7872111" y="4365104"/>
              <a:ext cx="1105570" cy="1080120"/>
            </a:xfrm>
            <a:prstGeom prst="downArrowCallout">
              <a:avLst/>
            </a:prstGeom>
            <a:solidFill>
              <a:srgbClr val="0F5494"/>
            </a:solidFill>
            <a:ln w="25400" cap="flat" cmpd="sng" algn="ctr">
              <a:solidFill>
                <a:srgbClr val="0F54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Mutual Learning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50" i="0" u="none" strike="noStrike" kern="0" cap="none" spc="0" normalizeH="0" baseline="0" noProof="0" dirty="0" smtClean="0">
                  <a:ln>
                    <a:noFill/>
                  </a:ln>
                  <a:solidFill>
                    <a:prstClr val="white"/>
                  </a:solidFill>
                  <a:effectLst/>
                  <a:uLnTx/>
                  <a:uFillTx/>
                  <a:latin typeface="Calibri"/>
                </a:rPr>
                <a:t>Activities</a:t>
              </a:r>
            </a:p>
          </p:txBody>
        </p:sp>
        <p:sp>
          <p:nvSpPr>
            <p:cNvPr id="129" name="Rechteck 128"/>
            <p:cNvSpPr/>
            <p:nvPr/>
          </p:nvSpPr>
          <p:spPr>
            <a:xfrm>
              <a:off x="395536" y="5517232"/>
              <a:ext cx="8582145" cy="504056"/>
            </a:xfrm>
            <a:prstGeom prst="rect">
              <a:avLst/>
            </a:prstGeom>
            <a:solidFill>
              <a:srgbClr val="75195B"/>
            </a:solidFill>
            <a:ln w="25400" cap="flat" cmpd="sng" algn="ctr">
              <a:solidFill>
                <a:srgbClr val="75195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i="0" u="none" strike="noStrike" kern="0" cap="none" spc="0" normalizeH="0" baseline="0" noProof="0" dirty="0" smtClean="0">
                  <a:ln>
                    <a:noFill/>
                  </a:ln>
                  <a:solidFill>
                    <a:prstClr val="white"/>
                  </a:solidFill>
                  <a:effectLst/>
                  <a:uLnTx/>
                  <a:uFillTx/>
                  <a:latin typeface="Calibri"/>
                </a:rPr>
                <a:t>Integrated Benchlearning Concept </a:t>
              </a:r>
              <a:r>
                <a:rPr lang="en-GB" sz="2000" kern="0" noProof="0" dirty="0" smtClean="0">
                  <a:solidFill>
                    <a:prstClr val="white"/>
                  </a:solidFill>
                  <a:latin typeface="Calibri"/>
                </a:rPr>
                <a:t>b</a:t>
              </a:r>
              <a:r>
                <a:rPr kumimoji="0" lang="en-GB" sz="2000" i="0" u="none" strike="noStrike" kern="0" cap="none" spc="0" normalizeH="0" baseline="0" noProof="0" dirty="0" smtClean="0">
                  <a:ln>
                    <a:noFill/>
                  </a:ln>
                  <a:solidFill>
                    <a:prstClr val="white"/>
                  </a:solidFill>
                  <a:effectLst/>
                  <a:uLnTx/>
                  <a:uFillTx/>
                  <a:latin typeface="Calibri"/>
                </a:rPr>
                <a:t>ased on EFQM-Excellence Model</a:t>
              </a:r>
            </a:p>
          </p:txBody>
        </p:sp>
        <p:cxnSp>
          <p:nvCxnSpPr>
            <p:cNvPr id="130" name="Gerade Verbindung 129"/>
            <p:cNvCxnSpPr>
              <a:stCxn id="106" idx="0"/>
            </p:cNvCxnSpPr>
            <p:nvPr/>
          </p:nvCxnSpPr>
          <p:spPr>
            <a:xfrm flipV="1">
              <a:off x="904988" y="332656"/>
              <a:ext cx="0" cy="288032"/>
            </a:xfrm>
            <a:prstGeom prst="line">
              <a:avLst/>
            </a:prstGeom>
            <a:noFill/>
            <a:ln w="25400" cap="flat" cmpd="sng" algn="ctr">
              <a:solidFill>
                <a:srgbClr val="4F81BD"/>
              </a:solidFill>
              <a:prstDash val="solid"/>
            </a:ln>
            <a:effectLst/>
          </p:spPr>
        </p:cxnSp>
        <p:cxnSp>
          <p:nvCxnSpPr>
            <p:cNvPr id="131" name="Gerade Verbindung 130"/>
            <p:cNvCxnSpPr/>
            <p:nvPr/>
          </p:nvCxnSpPr>
          <p:spPr>
            <a:xfrm>
              <a:off x="904988" y="332656"/>
              <a:ext cx="7519908" cy="0"/>
            </a:xfrm>
            <a:prstGeom prst="line">
              <a:avLst/>
            </a:prstGeom>
            <a:noFill/>
            <a:ln w="25400" cap="flat" cmpd="sng" algn="ctr">
              <a:solidFill>
                <a:srgbClr val="4F81BD"/>
              </a:solidFill>
              <a:prstDash val="solid"/>
            </a:ln>
            <a:effectLst/>
          </p:spPr>
        </p:cxnSp>
        <p:cxnSp>
          <p:nvCxnSpPr>
            <p:cNvPr id="132" name="Gerade Verbindung 131"/>
            <p:cNvCxnSpPr>
              <a:endCxn id="124" idx="0"/>
            </p:cNvCxnSpPr>
            <p:nvPr/>
          </p:nvCxnSpPr>
          <p:spPr>
            <a:xfrm>
              <a:off x="8424896" y="332656"/>
              <a:ext cx="0" cy="432048"/>
            </a:xfrm>
            <a:prstGeom prst="line">
              <a:avLst/>
            </a:prstGeom>
            <a:noFill/>
            <a:ln w="25400" cap="flat" cmpd="sng" algn="ctr">
              <a:solidFill>
                <a:srgbClr val="4F81BD"/>
              </a:solidFill>
              <a:prstDash val="solid"/>
            </a:ln>
            <a:effectLst/>
          </p:spPr>
        </p:cxnSp>
        <p:sp>
          <p:nvSpPr>
            <p:cNvPr id="133" name="Textfeld 132"/>
            <p:cNvSpPr txBox="1"/>
            <p:nvPr/>
          </p:nvSpPr>
          <p:spPr>
            <a:xfrm>
              <a:off x="1619672" y="343689"/>
              <a:ext cx="209063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black"/>
                  </a:solidFill>
                  <a:effectLst/>
                  <a:uLnTx/>
                  <a:uFillTx/>
                  <a:latin typeface="Calibri"/>
                </a:rPr>
                <a:t>Performance drivers/ enablers</a:t>
              </a:r>
            </a:p>
          </p:txBody>
        </p:sp>
        <p:cxnSp>
          <p:nvCxnSpPr>
            <p:cNvPr id="134" name="Gerade Verbindung mit Pfeil 133"/>
            <p:cNvCxnSpPr/>
            <p:nvPr/>
          </p:nvCxnSpPr>
          <p:spPr>
            <a:xfrm>
              <a:off x="1726528" y="620688"/>
              <a:ext cx="5011821" cy="1811"/>
            </a:xfrm>
            <a:prstGeom prst="straightConnector1">
              <a:avLst/>
            </a:prstGeom>
            <a:noFill/>
            <a:ln w="25400" cap="flat" cmpd="sng" algn="ctr">
              <a:solidFill>
                <a:sysClr val="window" lastClr="FFFFFF">
                  <a:lumMod val="85000"/>
                </a:sysClr>
              </a:solidFill>
              <a:prstDash val="solid"/>
              <a:tailEnd type="arrow"/>
            </a:ln>
            <a:effectLst/>
          </p:spPr>
        </p:cxnSp>
        <p:cxnSp>
          <p:nvCxnSpPr>
            <p:cNvPr id="135" name="Gerade Verbindung 134"/>
            <p:cNvCxnSpPr>
              <a:endCxn id="111" idx="1"/>
            </p:cNvCxnSpPr>
            <p:nvPr/>
          </p:nvCxnSpPr>
          <p:spPr>
            <a:xfrm>
              <a:off x="2591619" y="1250469"/>
              <a:ext cx="262582" cy="0"/>
            </a:xfrm>
            <a:prstGeom prst="line">
              <a:avLst/>
            </a:prstGeom>
            <a:noFill/>
            <a:ln w="25400" cap="flat" cmpd="sng" algn="ctr">
              <a:solidFill>
                <a:sysClr val="window" lastClr="FFFFFF">
                  <a:lumMod val="85000"/>
                </a:sysClr>
              </a:solidFill>
              <a:prstDash val="solid"/>
            </a:ln>
            <a:effectLst/>
          </p:spPr>
        </p:cxnSp>
        <p:cxnSp>
          <p:nvCxnSpPr>
            <p:cNvPr id="136" name="Gerade Verbindung 135"/>
            <p:cNvCxnSpPr>
              <a:endCxn id="113" idx="1"/>
            </p:cNvCxnSpPr>
            <p:nvPr/>
          </p:nvCxnSpPr>
          <p:spPr>
            <a:xfrm>
              <a:off x="2599228" y="2401652"/>
              <a:ext cx="262582" cy="0"/>
            </a:xfrm>
            <a:prstGeom prst="line">
              <a:avLst/>
            </a:prstGeom>
            <a:noFill/>
            <a:ln w="25400" cap="flat" cmpd="sng" algn="ctr">
              <a:solidFill>
                <a:sysClr val="window" lastClr="FFFFFF">
                  <a:lumMod val="85000"/>
                </a:sysClr>
              </a:solidFill>
              <a:prstDash val="solid"/>
            </a:ln>
            <a:effectLst/>
          </p:spPr>
        </p:cxnSp>
        <p:cxnSp>
          <p:nvCxnSpPr>
            <p:cNvPr id="137" name="Gerade Verbindung 136"/>
            <p:cNvCxnSpPr>
              <a:stCxn id="111" idx="3"/>
              <a:endCxn id="117" idx="1"/>
            </p:cNvCxnSpPr>
            <p:nvPr/>
          </p:nvCxnSpPr>
          <p:spPr>
            <a:xfrm flipV="1">
              <a:off x="4366369" y="1250429"/>
              <a:ext cx="192885" cy="40"/>
            </a:xfrm>
            <a:prstGeom prst="line">
              <a:avLst/>
            </a:prstGeom>
            <a:noFill/>
            <a:ln w="25400" cap="flat" cmpd="sng" algn="ctr">
              <a:solidFill>
                <a:sysClr val="window" lastClr="FFFFFF">
                  <a:lumMod val="85000"/>
                </a:sysClr>
              </a:solidFill>
              <a:prstDash val="solid"/>
            </a:ln>
            <a:effectLst/>
          </p:spPr>
        </p:cxnSp>
        <p:cxnSp>
          <p:nvCxnSpPr>
            <p:cNvPr id="138" name="Gerade Verbindung 137"/>
            <p:cNvCxnSpPr>
              <a:endCxn id="115" idx="1"/>
            </p:cNvCxnSpPr>
            <p:nvPr/>
          </p:nvCxnSpPr>
          <p:spPr>
            <a:xfrm>
              <a:off x="2599228" y="3445767"/>
              <a:ext cx="262582" cy="0"/>
            </a:xfrm>
            <a:prstGeom prst="line">
              <a:avLst/>
            </a:prstGeom>
            <a:noFill/>
            <a:ln w="25400" cap="flat" cmpd="sng" algn="ctr">
              <a:solidFill>
                <a:sysClr val="window" lastClr="FFFFFF">
                  <a:lumMod val="85000"/>
                </a:sysClr>
              </a:solidFill>
              <a:prstDash val="solid"/>
            </a:ln>
            <a:effectLst/>
          </p:spPr>
        </p:cxnSp>
        <p:cxnSp>
          <p:nvCxnSpPr>
            <p:cNvPr id="139" name="Gerade Verbindung 138"/>
            <p:cNvCxnSpPr>
              <a:stCxn id="113" idx="3"/>
              <a:endCxn id="119" idx="1"/>
            </p:cNvCxnSpPr>
            <p:nvPr/>
          </p:nvCxnSpPr>
          <p:spPr>
            <a:xfrm flipV="1">
              <a:off x="4373978" y="2401651"/>
              <a:ext cx="178318" cy="1"/>
            </a:xfrm>
            <a:prstGeom prst="line">
              <a:avLst/>
            </a:prstGeom>
            <a:noFill/>
            <a:ln w="25400" cap="flat" cmpd="sng" algn="ctr">
              <a:solidFill>
                <a:sysClr val="window" lastClr="FFFFFF">
                  <a:lumMod val="85000"/>
                </a:sysClr>
              </a:solidFill>
              <a:prstDash val="solid"/>
            </a:ln>
            <a:effectLst/>
          </p:spPr>
        </p:cxnSp>
        <p:cxnSp>
          <p:nvCxnSpPr>
            <p:cNvPr id="140" name="Gerade Verbindung 139"/>
            <p:cNvCxnSpPr>
              <a:stCxn id="115" idx="3"/>
              <a:endCxn id="121" idx="1"/>
            </p:cNvCxnSpPr>
            <p:nvPr/>
          </p:nvCxnSpPr>
          <p:spPr>
            <a:xfrm>
              <a:off x="4373978" y="3445767"/>
              <a:ext cx="185276" cy="4190"/>
            </a:xfrm>
            <a:prstGeom prst="line">
              <a:avLst/>
            </a:prstGeom>
            <a:noFill/>
            <a:ln w="25400" cap="flat" cmpd="sng" algn="ctr">
              <a:solidFill>
                <a:sysClr val="window" lastClr="FFFFFF">
                  <a:lumMod val="85000"/>
                </a:sysClr>
              </a:solidFill>
              <a:prstDash val="solid"/>
            </a:ln>
            <a:effectLst/>
          </p:spPr>
        </p:cxnSp>
        <p:cxnSp>
          <p:nvCxnSpPr>
            <p:cNvPr id="141" name="Gerade Verbindung 140"/>
            <p:cNvCxnSpPr>
              <a:stCxn id="117" idx="3"/>
            </p:cNvCxnSpPr>
            <p:nvPr/>
          </p:nvCxnSpPr>
          <p:spPr>
            <a:xfrm>
              <a:off x="6071422" y="1250429"/>
              <a:ext cx="218214" cy="0"/>
            </a:xfrm>
            <a:prstGeom prst="line">
              <a:avLst/>
            </a:prstGeom>
            <a:noFill/>
            <a:ln w="25400" cap="flat" cmpd="sng" algn="ctr">
              <a:solidFill>
                <a:sysClr val="window" lastClr="FFFFFF">
                  <a:lumMod val="85000"/>
                </a:sysClr>
              </a:solidFill>
              <a:prstDash val="solid"/>
            </a:ln>
            <a:effectLst/>
          </p:spPr>
        </p:cxnSp>
        <p:cxnSp>
          <p:nvCxnSpPr>
            <p:cNvPr id="142" name="Gerade Verbindung 141"/>
            <p:cNvCxnSpPr>
              <a:stCxn id="111" idx="2"/>
              <a:endCxn id="113" idx="0"/>
            </p:cNvCxnSpPr>
            <p:nvPr/>
          </p:nvCxnSpPr>
          <p:spPr>
            <a:xfrm>
              <a:off x="3610285" y="1718521"/>
              <a:ext cx="7609" cy="215079"/>
            </a:xfrm>
            <a:prstGeom prst="line">
              <a:avLst/>
            </a:prstGeom>
            <a:noFill/>
            <a:ln w="25400" cap="flat" cmpd="sng" algn="ctr">
              <a:solidFill>
                <a:sysClr val="window" lastClr="FFFFFF">
                  <a:lumMod val="85000"/>
                </a:sysClr>
              </a:solidFill>
              <a:prstDash val="solid"/>
            </a:ln>
            <a:effectLst/>
          </p:spPr>
        </p:cxnSp>
        <p:cxnSp>
          <p:nvCxnSpPr>
            <p:cNvPr id="143" name="Gerade Verbindung 142"/>
            <p:cNvCxnSpPr>
              <a:stCxn id="113" idx="2"/>
              <a:endCxn id="115" idx="0"/>
            </p:cNvCxnSpPr>
            <p:nvPr/>
          </p:nvCxnSpPr>
          <p:spPr>
            <a:xfrm>
              <a:off x="3617894" y="2869704"/>
              <a:ext cx="0" cy="108011"/>
            </a:xfrm>
            <a:prstGeom prst="line">
              <a:avLst/>
            </a:prstGeom>
            <a:noFill/>
            <a:ln w="25400" cap="flat" cmpd="sng" algn="ctr">
              <a:solidFill>
                <a:sysClr val="window" lastClr="FFFFFF">
                  <a:lumMod val="85000"/>
                </a:sysClr>
              </a:solidFill>
              <a:prstDash val="solid"/>
            </a:ln>
            <a:effectLst/>
          </p:spPr>
        </p:cxnSp>
        <p:cxnSp>
          <p:nvCxnSpPr>
            <p:cNvPr id="144" name="Gerade Verbindung 143"/>
            <p:cNvCxnSpPr>
              <a:stCxn id="117" idx="2"/>
              <a:endCxn id="119" idx="0"/>
            </p:cNvCxnSpPr>
            <p:nvPr/>
          </p:nvCxnSpPr>
          <p:spPr>
            <a:xfrm flipH="1">
              <a:off x="5308380" y="1718481"/>
              <a:ext cx="6958" cy="215118"/>
            </a:xfrm>
            <a:prstGeom prst="line">
              <a:avLst/>
            </a:prstGeom>
            <a:noFill/>
            <a:ln w="25400" cap="flat" cmpd="sng" algn="ctr">
              <a:solidFill>
                <a:sysClr val="window" lastClr="FFFFFF">
                  <a:lumMod val="85000"/>
                </a:sysClr>
              </a:solidFill>
              <a:prstDash val="solid"/>
            </a:ln>
            <a:effectLst/>
          </p:spPr>
        </p:cxnSp>
        <p:cxnSp>
          <p:nvCxnSpPr>
            <p:cNvPr id="145" name="Gerade Verbindung 144"/>
            <p:cNvCxnSpPr>
              <a:stCxn id="119" idx="2"/>
              <a:endCxn id="121" idx="0"/>
            </p:cNvCxnSpPr>
            <p:nvPr/>
          </p:nvCxnSpPr>
          <p:spPr>
            <a:xfrm>
              <a:off x="5308380" y="2869703"/>
              <a:ext cx="6958" cy="112202"/>
            </a:xfrm>
            <a:prstGeom prst="line">
              <a:avLst/>
            </a:prstGeom>
            <a:noFill/>
            <a:ln w="25400" cap="flat" cmpd="sng" algn="ctr">
              <a:solidFill>
                <a:sysClr val="window" lastClr="FFFFFF">
                  <a:lumMod val="85000"/>
                </a:sysClr>
              </a:solidFill>
              <a:prstDash val="solid"/>
            </a:ln>
            <a:effectLst/>
          </p:spPr>
        </p:cxnSp>
        <p:cxnSp>
          <p:nvCxnSpPr>
            <p:cNvPr id="146" name="Gerade Verbindung mit Pfeil 145"/>
            <p:cNvCxnSpPr/>
            <p:nvPr/>
          </p:nvCxnSpPr>
          <p:spPr>
            <a:xfrm>
              <a:off x="7069852" y="622499"/>
              <a:ext cx="1056841" cy="0"/>
            </a:xfrm>
            <a:prstGeom prst="straightConnector1">
              <a:avLst/>
            </a:prstGeom>
            <a:noFill/>
            <a:ln w="25400" cap="flat" cmpd="sng" algn="ctr">
              <a:solidFill>
                <a:sysClr val="window" lastClr="FFFFFF">
                  <a:lumMod val="85000"/>
                </a:sysClr>
              </a:solidFill>
              <a:prstDash val="solid"/>
              <a:tailEnd type="arrow"/>
            </a:ln>
            <a:effectLst/>
          </p:spPr>
        </p:cxnSp>
        <p:sp>
          <p:nvSpPr>
            <p:cNvPr id="147" name="Textfeld 146"/>
            <p:cNvSpPr txBox="1"/>
            <p:nvPr/>
          </p:nvSpPr>
          <p:spPr>
            <a:xfrm>
              <a:off x="7115513" y="357589"/>
              <a:ext cx="651140" cy="3795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50" b="0" i="0" u="none" strike="noStrike" kern="0" cap="none" spc="0" normalizeH="0" baseline="0" noProof="0" dirty="0" smtClean="0">
                  <a:ln>
                    <a:noFill/>
                  </a:ln>
                  <a:solidFill>
                    <a:prstClr val="black"/>
                  </a:solidFill>
                  <a:effectLst/>
                  <a:uLnTx/>
                  <a:uFillTx/>
                  <a:latin typeface="Calibri"/>
                </a:rPr>
                <a:t>Results</a:t>
              </a:r>
            </a:p>
          </p:txBody>
        </p:sp>
        <p:cxnSp>
          <p:nvCxnSpPr>
            <p:cNvPr id="148" name="Gerade Verbindung 147"/>
            <p:cNvCxnSpPr>
              <a:endCxn id="108" idx="0"/>
            </p:cNvCxnSpPr>
            <p:nvPr/>
          </p:nvCxnSpPr>
          <p:spPr>
            <a:xfrm>
              <a:off x="904988" y="2132856"/>
              <a:ext cx="0" cy="252028"/>
            </a:xfrm>
            <a:prstGeom prst="line">
              <a:avLst/>
            </a:prstGeom>
            <a:noFill/>
            <a:ln w="25400" cap="flat" cmpd="sng" algn="ctr">
              <a:solidFill>
                <a:srgbClr val="4F81BD"/>
              </a:solidFill>
              <a:prstDash val="solid"/>
            </a:ln>
            <a:effectLst/>
          </p:spPr>
        </p:cxnSp>
        <p:cxnSp>
          <p:nvCxnSpPr>
            <p:cNvPr id="149" name="Gerade Verbindung mit Pfeil 148"/>
            <p:cNvCxnSpPr/>
            <p:nvPr/>
          </p:nvCxnSpPr>
          <p:spPr>
            <a:xfrm flipH="1">
              <a:off x="1907704" y="4077072"/>
              <a:ext cx="6408712" cy="0"/>
            </a:xfrm>
            <a:prstGeom prst="straightConnector1">
              <a:avLst/>
            </a:prstGeom>
            <a:noFill/>
            <a:ln w="25400" cap="flat" cmpd="sng" algn="ctr">
              <a:solidFill>
                <a:sysClr val="window" lastClr="FFFFFF">
                  <a:lumMod val="85000"/>
                </a:sysClr>
              </a:solidFill>
              <a:prstDash val="solid"/>
              <a:tailEnd type="arrow"/>
            </a:ln>
            <a:effectLst/>
          </p:spPr>
        </p:cxnSp>
        <p:cxnSp>
          <p:nvCxnSpPr>
            <p:cNvPr id="150" name="Gerade Verbindung 149"/>
            <p:cNvCxnSpPr/>
            <p:nvPr/>
          </p:nvCxnSpPr>
          <p:spPr>
            <a:xfrm>
              <a:off x="899592" y="4221088"/>
              <a:ext cx="7519908" cy="0"/>
            </a:xfrm>
            <a:prstGeom prst="line">
              <a:avLst/>
            </a:prstGeom>
            <a:noFill/>
            <a:ln w="25400" cap="flat" cmpd="sng" algn="ctr">
              <a:solidFill>
                <a:srgbClr val="4F81BD"/>
              </a:solidFill>
              <a:prstDash val="solid"/>
            </a:ln>
            <a:effectLst/>
          </p:spPr>
        </p:cxnSp>
        <p:cxnSp>
          <p:nvCxnSpPr>
            <p:cNvPr id="151" name="Gerade Verbindung 150"/>
            <p:cNvCxnSpPr/>
            <p:nvPr/>
          </p:nvCxnSpPr>
          <p:spPr>
            <a:xfrm>
              <a:off x="8424896" y="3933056"/>
              <a:ext cx="5790" cy="288032"/>
            </a:xfrm>
            <a:prstGeom prst="line">
              <a:avLst/>
            </a:prstGeom>
            <a:noFill/>
            <a:ln w="25400" cap="flat" cmpd="sng" algn="ctr">
              <a:solidFill>
                <a:srgbClr val="4F81BD"/>
              </a:solidFill>
              <a:prstDash val="solid"/>
            </a:ln>
            <a:effectLst/>
          </p:spPr>
        </p:cxnSp>
        <p:cxnSp>
          <p:nvCxnSpPr>
            <p:cNvPr id="152" name="Gerade Verbindung 151"/>
            <p:cNvCxnSpPr/>
            <p:nvPr/>
          </p:nvCxnSpPr>
          <p:spPr>
            <a:xfrm>
              <a:off x="899592" y="3933056"/>
              <a:ext cx="0" cy="288032"/>
            </a:xfrm>
            <a:prstGeom prst="line">
              <a:avLst/>
            </a:prstGeom>
            <a:noFill/>
            <a:ln w="25400" cap="flat" cmpd="sng" algn="ctr">
              <a:solidFill>
                <a:srgbClr val="4F81BD"/>
              </a:solidFill>
              <a:prstDash val="solid"/>
            </a:ln>
            <a:effectLst/>
          </p:spPr>
        </p:cxnSp>
        <p:cxnSp>
          <p:nvCxnSpPr>
            <p:cNvPr id="153" name="Gerade Verbindung 152"/>
            <p:cNvCxnSpPr/>
            <p:nvPr/>
          </p:nvCxnSpPr>
          <p:spPr>
            <a:xfrm>
              <a:off x="6056463" y="2443682"/>
              <a:ext cx="218214" cy="0"/>
            </a:xfrm>
            <a:prstGeom prst="line">
              <a:avLst/>
            </a:prstGeom>
            <a:noFill/>
            <a:ln w="25400" cap="flat" cmpd="sng" algn="ctr">
              <a:solidFill>
                <a:sysClr val="window" lastClr="FFFFFF">
                  <a:lumMod val="85000"/>
                </a:sysClr>
              </a:solidFill>
              <a:prstDash val="solid"/>
            </a:ln>
            <a:effectLst/>
          </p:spPr>
        </p:cxnSp>
        <p:cxnSp>
          <p:nvCxnSpPr>
            <p:cNvPr id="154" name="Gerade Verbindung 153"/>
            <p:cNvCxnSpPr/>
            <p:nvPr/>
          </p:nvCxnSpPr>
          <p:spPr>
            <a:xfrm>
              <a:off x="6056463" y="3501008"/>
              <a:ext cx="218214" cy="0"/>
            </a:xfrm>
            <a:prstGeom prst="line">
              <a:avLst/>
            </a:prstGeom>
            <a:noFill/>
            <a:ln w="25400" cap="flat" cmpd="sng" algn="ctr">
              <a:solidFill>
                <a:sysClr val="window" lastClr="FFFFFF">
                  <a:lumMod val="85000"/>
                </a:sysClr>
              </a:solidFill>
              <a:prstDash val="solid"/>
            </a:ln>
            <a:effectLst/>
          </p:spPr>
        </p:cxnSp>
      </p:grpSp>
      <p:sp>
        <p:nvSpPr>
          <p:cNvPr id="77" name="Rechteck 108"/>
          <p:cNvSpPr/>
          <p:nvPr/>
        </p:nvSpPr>
        <p:spPr>
          <a:xfrm>
            <a:off x="6038631" y="1052831"/>
            <a:ext cx="553700" cy="2382552"/>
          </a:xfrm>
          <a:prstGeom prst="rect">
            <a:avLst/>
          </a:prstGeom>
          <a:solidFill>
            <a:sysClr val="window" lastClr="FFFFFF">
              <a:lumMod val="8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hu-HU" sz="1200" i="0" u="none" strike="noStrike" kern="0" cap="none" spc="0" normalizeH="0" baseline="0" noProof="0" dirty="0" smtClean="0">
                <a:ln>
                  <a:noFill/>
                </a:ln>
                <a:solidFill>
                  <a:prstClr val="black"/>
                </a:solidFill>
                <a:effectLst/>
                <a:uLnTx/>
                <a:uFillTx/>
                <a:latin typeface="Calibri"/>
              </a:rPr>
              <a:t>Iden-tify &amp; implement reform</a:t>
            </a:r>
            <a:endParaRPr kumimoji="0" lang="en-GB" sz="1200" i="0" u="none" strike="noStrike" kern="0" cap="none" spc="0" normalizeH="0" baseline="0" noProof="0" dirty="0" smtClean="0">
              <a:ln>
                <a:noFill/>
              </a:ln>
              <a:solidFill>
                <a:prstClr val="black"/>
              </a:solidFill>
              <a:effectLst/>
              <a:uLnTx/>
              <a:uFillTx/>
              <a:latin typeface="Calibri"/>
            </a:endParaRPr>
          </a:p>
        </p:txBody>
      </p:sp>
      <p:sp>
        <p:nvSpPr>
          <p:cNvPr id="79" name="Ellipse 119"/>
          <p:cNvSpPr/>
          <p:nvPr/>
        </p:nvSpPr>
        <p:spPr>
          <a:xfrm>
            <a:off x="6216289" y="1579180"/>
            <a:ext cx="216024" cy="162018"/>
          </a:xfrm>
          <a:prstGeom prst="ellipse">
            <a:avLst/>
          </a:prstGeom>
          <a:solidFill>
            <a:srgbClr val="0F5494"/>
          </a:solidFill>
          <a:ln w="25400" cap="flat" cmpd="sng" algn="ctr">
            <a:solidFill>
              <a:srgbClr val="0F5494"/>
            </a:solidFill>
            <a:prstDash val="solid"/>
          </a:ln>
          <a:effectLst/>
        </p:spPr>
        <p:txBody>
          <a:bodyPr rtlCol="0" anchor="ctr"/>
          <a:lstStyle/>
          <a:p>
            <a:pPr algn="ctr" fontAlgn="auto">
              <a:spcBef>
                <a:spcPts val="0"/>
              </a:spcBef>
              <a:spcAft>
                <a:spcPts val="0"/>
              </a:spcAft>
            </a:pPr>
            <a:r>
              <a:rPr lang="hu-HU" sz="1200" b="0" kern="0" dirty="0">
                <a:solidFill>
                  <a:prstClr val="white"/>
                </a:solidFill>
                <a:latin typeface="Calibri"/>
              </a:rPr>
              <a:t>H</a:t>
            </a:r>
            <a:endParaRPr lang="en-GB" sz="1200" b="0" kern="0" dirty="0">
              <a:solidFill>
                <a:prstClr val="white"/>
              </a:solidFill>
              <a:latin typeface="Calibri"/>
            </a:endParaRPr>
          </a:p>
        </p:txBody>
      </p:sp>
      <p:cxnSp>
        <p:nvCxnSpPr>
          <p:cNvPr id="80" name="Gerade Verbindung 152"/>
          <p:cNvCxnSpPr/>
          <p:nvPr/>
        </p:nvCxnSpPr>
        <p:spPr>
          <a:xfrm>
            <a:off x="6604036" y="2301720"/>
            <a:ext cx="218214" cy="0"/>
          </a:xfrm>
          <a:prstGeom prst="line">
            <a:avLst/>
          </a:prstGeom>
          <a:noFill/>
          <a:ln w="25400" cap="flat" cmpd="sng" algn="ctr">
            <a:solidFill>
              <a:sysClr val="window" lastClr="FFFFFF">
                <a:lumMod val="85000"/>
              </a:sysClr>
            </a:solidFill>
            <a:prstDash val="solid"/>
          </a:ln>
          <a:effectLst/>
        </p:spPr>
      </p:cxnSp>
    </p:spTree>
    <p:extLst>
      <p:ext uri="{BB962C8B-B14F-4D97-AF65-F5344CB8AC3E}">
        <p14:creationId xmlns:p14="http://schemas.microsoft.com/office/powerpoint/2010/main" val="2708033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assessment </a:t>
            </a:r>
            <a:r>
              <a:rPr lang="hu-HU" dirty="0" smtClean="0"/>
              <a:t>template</a:t>
            </a:r>
            <a:endParaRPr lang="de-DE" dirty="0"/>
          </a:p>
        </p:txBody>
      </p:sp>
      <p:sp>
        <p:nvSpPr>
          <p:cNvPr id="2" name="Text Placeholder 1"/>
          <p:cNvSpPr>
            <a:spLocks noGrp="1"/>
          </p:cNvSpPr>
          <p:nvPr>
            <p:ph type="body" sz="quarter" idx="13"/>
          </p:nvPr>
        </p:nvSpPr>
        <p:spPr/>
        <p:txBody>
          <a:bodyPr/>
          <a:lstStyle/>
          <a:p>
            <a:endParaRPr lang="hu-HU"/>
          </a:p>
        </p:txBody>
      </p:sp>
      <p:pic>
        <p:nvPicPr>
          <p:cNvPr id="2052" name="Picture 4"/>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293688" y="777248"/>
            <a:ext cx="8556625" cy="3839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5131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a:t>Self-assessment and external assessment</a:t>
            </a:r>
            <a:endParaRPr lang="de-DE" dirty="0"/>
          </a:p>
        </p:txBody>
      </p:sp>
      <p:sp>
        <p:nvSpPr>
          <p:cNvPr id="2" name="Content Placeholder 1"/>
          <p:cNvSpPr>
            <a:spLocks noGrp="1"/>
          </p:cNvSpPr>
          <p:nvPr>
            <p:ph type="body" sz="quarter" idx="13"/>
          </p:nvPr>
        </p:nvSpPr>
        <p:spPr/>
        <p:txBody>
          <a:bodyPr>
            <a:normAutofit fontScale="62500" lnSpcReduction="20000"/>
          </a:bodyPr>
          <a:lstStyle/>
          <a:p>
            <a:endParaRPr lang="hu-HU" dirty="0" smtClean="0"/>
          </a:p>
          <a:p>
            <a:pPr algn="l"/>
            <a:r>
              <a:rPr lang="en-GB" sz="3400" b="1" dirty="0" smtClean="0"/>
              <a:t>Self-assessment </a:t>
            </a:r>
            <a:r>
              <a:rPr lang="en-GB" sz="3400" b="1" dirty="0" smtClean="0"/>
              <a:t>(September – November 2017): </a:t>
            </a:r>
            <a:endParaRPr lang="en-GB" sz="3400" b="1" dirty="0" smtClean="0"/>
          </a:p>
          <a:p>
            <a:pPr lvl="1"/>
            <a:r>
              <a:rPr lang="en-GB" sz="2900" dirty="0" smtClean="0"/>
              <a:t>Host PES </a:t>
            </a:r>
            <a:r>
              <a:rPr lang="en-GB" sz="2900" dirty="0" smtClean="0"/>
              <a:t>scores </a:t>
            </a:r>
            <a:r>
              <a:rPr lang="en-GB" sz="2900" dirty="0" smtClean="0"/>
              <a:t>itself on a 6-level scale</a:t>
            </a:r>
            <a:r>
              <a:rPr lang="hu-HU" sz="2900" dirty="0" smtClean="0"/>
              <a:t> for each </a:t>
            </a:r>
            <a:r>
              <a:rPr lang="hu-HU" sz="2900" dirty="0" smtClean="0"/>
              <a:t>enabler</a:t>
            </a:r>
            <a:r>
              <a:rPr lang="en-GB" sz="2900" dirty="0" smtClean="0"/>
              <a:t>;</a:t>
            </a:r>
            <a:endParaRPr lang="en-GB" sz="2900" dirty="0" smtClean="0"/>
          </a:p>
          <a:p>
            <a:pPr lvl="1"/>
            <a:r>
              <a:rPr lang="en-GB" sz="2900" dirty="0" smtClean="0"/>
              <a:t>Scoring is done </a:t>
            </a:r>
            <a:r>
              <a:rPr lang="hu-HU" sz="2900" dirty="0" smtClean="0"/>
              <a:t>on the basis of </a:t>
            </a:r>
            <a:r>
              <a:rPr lang="en-GB" sz="2900" dirty="0" smtClean="0"/>
              <a:t>available evidence that a PES has implemented organizational solutions according to the definition of excellence (“ideally</a:t>
            </a:r>
            <a:r>
              <a:rPr lang="en-GB" sz="2900" dirty="0" smtClean="0"/>
              <a:t>”);</a:t>
            </a:r>
            <a:endParaRPr lang="en-GB" sz="2900" dirty="0" smtClean="0"/>
          </a:p>
          <a:p>
            <a:pPr lvl="1"/>
            <a:r>
              <a:rPr lang="en-GB" sz="2900" dirty="0" smtClean="0"/>
              <a:t>The more evidence is available and the more convincing it is, the higher is the </a:t>
            </a:r>
            <a:r>
              <a:rPr lang="en-GB" sz="2900" dirty="0" smtClean="0"/>
              <a:t>score.</a:t>
            </a:r>
            <a:endParaRPr lang="en-GB" sz="2900" dirty="0" smtClean="0"/>
          </a:p>
          <a:p>
            <a:pPr algn="l"/>
            <a:r>
              <a:rPr lang="en-GB" sz="3400" b="1" dirty="0" smtClean="0"/>
              <a:t>External </a:t>
            </a:r>
            <a:r>
              <a:rPr lang="en-GB" sz="3400" b="1" dirty="0"/>
              <a:t>assessment </a:t>
            </a:r>
            <a:r>
              <a:rPr lang="en-GB" sz="3400" b="1" dirty="0" smtClean="0"/>
              <a:t>(November – December 2017):</a:t>
            </a:r>
            <a:endParaRPr lang="en-GB" sz="3400" b="1" dirty="0"/>
          </a:p>
          <a:p>
            <a:pPr lvl="1"/>
            <a:r>
              <a:rPr lang="en-GB" dirty="0" smtClean="0"/>
              <a:t>Discussion </a:t>
            </a:r>
            <a:r>
              <a:rPr lang="en-GB" dirty="0" smtClean="0"/>
              <a:t>on results of self-assessment with representatives of host </a:t>
            </a:r>
            <a:r>
              <a:rPr lang="en-GB" dirty="0" smtClean="0"/>
              <a:t>PES;</a:t>
            </a:r>
            <a:endParaRPr lang="en-GB" dirty="0" smtClean="0"/>
          </a:p>
          <a:p>
            <a:pPr lvl="1"/>
            <a:r>
              <a:rPr lang="en-GB" dirty="0" smtClean="0"/>
              <a:t>Assessment of evidence presented by host </a:t>
            </a:r>
            <a:r>
              <a:rPr lang="en-GB" dirty="0" smtClean="0"/>
              <a:t>PES;</a:t>
            </a:r>
            <a:endParaRPr lang="en-GB" dirty="0" smtClean="0"/>
          </a:p>
          <a:p>
            <a:pPr lvl="1"/>
            <a:r>
              <a:rPr lang="en-GB" dirty="0" smtClean="0"/>
              <a:t>Identification of room for improvement together with host </a:t>
            </a:r>
            <a:r>
              <a:rPr lang="en-GB" dirty="0" smtClean="0"/>
              <a:t>PES;</a:t>
            </a:r>
            <a:endParaRPr lang="en-GB" dirty="0" smtClean="0"/>
          </a:p>
          <a:p>
            <a:pPr lvl="1"/>
            <a:r>
              <a:rPr lang="en-GB" dirty="0"/>
              <a:t>Scoring of </a:t>
            </a:r>
            <a:r>
              <a:rPr lang="en-GB" dirty="0" smtClean="0"/>
              <a:t>presented </a:t>
            </a:r>
            <a:r>
              <a:rPr lang="en-GB" dirty="0" smtClean="0"/>
              <a:t>evidence.</a:t>
            </a:r>
            <a:endParaRPr lang="en-GB" dirty="0" smtClean="0"/>
          </a:p>
          <a:p>
            <a:endParaRPr lang="en-GB" dirty="0"/>
          </a:p>
          <a:p>
            <a:endParaRPr lang="en-GB" dirty="0"/>
          </a:p>
          <a:p>
            <a:pPr marL="0" indent="0">
              <a:buNone/>
            </a:pPr>
            <a:endParaRPr lang="en-GB" dirty="0"/>
          </a:p>
          <a:p>
            <a:endParaRPr lang="en-GB" dirty="0" smtClean="0"/>
          </a:p>
          <a:p>
            <a:endParaRPr lang="en-GB" dirty="0"/>
          </a:p>
        </p:txBody>
      </p:sp>
    </p:spTree>
    <p:extLst>
      <p:ext uri="{BB962C8B-B14F-4D97-AF65-F5344CB8AC3E}">
        <p14:creationId xmlns:p14="http://schemas.microsoft.com/office/powerpoint/2010/main" val="1796451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300" dirty="0" smtClean="0"/>
              <a:t>ESAP work programme 2018-2019</a:t>
            </a:r>
            <a:endParaRPr lang="en-US" sz="2300" dirty="0"/>
          </a:p>
        </p:txBody>
      </p:sp>
      <p:sp>
        <p:nvSpPr>
          <p:cNvPr id="3" name="Content Placeholder 2"/>
          <p:cNvSpPr>
            <a:spLocks noGrp="1"/>
          </p:cNvSpPr>
          <p:nvPr>
            <p:ph idx="1"/>
          </p:nvPr>
        </p:nvSpPr>
        <p:spPr>
          <a:xfrm>
            <a:off x="285720" y="1203598"/>
            <a:ext cx="8501122" cy="3384376"/>
          </a:xfrm>
        </p:spPr>
        <p:txBody>
          <a:bodyPr/>
          <a:lstStyle/>
          <a:p>
            <a:pPr marL="457200" indent="-457200">
              <a:buFont typeface="+mj-lt"/>
              <a:buAutoNum type="arabicPeriod"/>
            </a:pPr>
            <a:r>
              <a:rPr lang="en-GB" sz="2300" i="1" dirty="0" smtClean="0"/>
              <a:t>Fully fledged online platform used by beneficiaries</a:t>
            </a:r>
          </a:p>
          <a:p>
            <a:pPr marL="457200" indent="-457200">
              <a:buFont typeface="+mj-lt"/>
              <a:buAutoNum type="arabicPeriod"/>
            </a:pPr>
            <a:r>
              <a:rPr lang="en-GB" sz="2300" i="1" dirty="0" smtClean="0"/>
              <a:t>Peer review on employment policy calendar</a:t>
            </a:r>
          </a:p>
          <a:p>
            <a:pPr marL="457200" indent="-457200">
              <a:buFont typeface="+mj-lt"/>
              <a:buAutoNum type="arabicPeriod"/>
            </a:pPr>
            <a:r>
              <a:rPr lang="en-GB" sz="2300" i="1" dirty="0" smtClean="0"/>
              <a:t>Informal employment</a:t>
            </a:r>
          </a:p>
          <a:p>
            <a:pPr marL="457200" indent="-457200">
              <a:buFont typeface="+mj-lt"/>
              <a:buAutoNum type="arabicPeriod"/>
            </a:pPr>
            <a:r>
              <a:rPr lang="en-GB" sz="2300" i="1" dirty="0" err="1" smtClean="0"/>
              <a:t>Benchlearning</a:t>
            </a:r>
            <a:r>
              <a:rPr lang="en-GB" sz="2300" i="1" dirty="0" smtClean="0"/>
              <a:t> </a:t>
            </a:r>
          </a:p>
          <a:p>
            <a:pPr marL="457200" indent="-457200">
              <a:buFont typeface="+mj-lt"/>
              <a:buAutoNum type="arabicPeriod"/>
            </a:pPr>
            <a:r>
              <a:rPr lang="en-GB" sz="2300" i="1" dirty="0" smtClean="0"/>
              <a:t>Continuous technical assistance</a:t>
            </a:r>
            <a:endParaRPr lang="en-US" sz="2300" dirty="0"/>
          </a:p>
        </p:txBody>
      </p:sp>
    </p:spTree>
    <p:extLst>
      <p:ext uri="{BB962C8B-B14F-4D97-AF65-F5344CB8AC3E}">
        <p14:creationId xmlns:p14="http://schemas.microsoft.com/office/powerpoint/2010/main" val="24319741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 Peer review workshops calendar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23224066"/>
              </p:ext>
            </p:extLst>
          </p:nvPr>
        </p:nvGraphicFramePr>
        <p:xfrm>
          <a:off x="285750" y="1231900"/>
          <a:ext cx="8501064" cy="3672840"/>
        </p:xfrm>
        <a:graphic>
          <a:graphicData uri="http://schemas.openxmlformats.org/drawingml/2006/table">
            <a:tbl>
              <a:tblPr firstRow="1" bandRow="1">
                <a:tableStyleId>{5C22544A-7EE6-4342-B048-85BDC9FD1C3A}</a:tableStyleId>
              </a:tblPr>
              <a:tblGrid>
                <a:gridCol w="2342034"/>
                <a:gridCol w="4608512"/>
                <a:gridCol w="1550518"/>
              </a:tblGrid>
              <a:tr h="370840">
                <a:tc>
                  <a:txBody>
                    <a:bodyPr/>
                    <a:lstStyle/>
                    <a:p>
                      <a:endParaRPr lang="en-US" dirty="0"/>
                    </a:p>
                  </a:txBody>
                  <a:tcPr/>
                </a:tc>
                <a:tc>
                  <a:txBody>
                    <a:bodyPr/>
                    <a:lstStyle/>
                    <a:p>
                      <a:r>
                        <a:rPr lang="en-GB" dirty="0" smtClean="0"/>
                        <a:t>Peer review topic</a:t>
                      </a:r>
                      <a:endParaRPr lang="en-US" dirty="0"/>
                    </a:p>
                  </a:txBody>
                  <a:tcPr/>
                </a:tc>
                <a:tc>
                  <a:txBody>
                    <a:bodyPr/>
                    <a:lstStyle/>
                    <a:p>
                      <a:r>
                        <a:rPr lang="en-GB" dirty="0" smtClean="0"/>
                        <a:t>Date</a:t>
                      </a:r>
                      <a:endParaRPr lang="en-US" dirty="0"/>
                    </a:p>
                  </a:txBody>
                  <a:tcPr/>
                </a:tc>
              </a:tr>
              <a:tr h="370840">
                <a:tc>
                  <a:txBody>
                    <a:bodyPr/>
                    <a:lstStyle/>
                    <a:p>
                      <a:r>
                        <a:rPr lang="en-GB" dirty="0" smtClean="0"/>
                        <a:t>Albania</a:t>
                      </a:r>
                      <a:endParaRPr lang="en-US" dirty="0"/>
                    </a:p>
                  </a:txBody>
                  <a:tcPr/>
                </a:tc>
                <a:tc>
                  <a:txBody>
                    <a:bodyPr/>
                    <a:lstStyle/>
                    <a:p>
                      <a:r>
                        <a:rPr lang="en-GB" dirty="0" smtClean="0"/>
                        <a:t>On the job training programmes</a:t>
                      </a:r>
                      <a:r>
                        <a:rPr lang="en-GB" baseline="0" dirty="0" smtClean="0"/>
                        <a:t> for youth with no qualifications</a:t>
                      </a:r>
                      <a:endParaRPr lang="en-US" dirty="0"/>
                    </a:p>
                  </a:txBody>
                  <a:tcPr/>
                </a:tc>
                <a:tc>
                  <a:txBody>
                    <a:bodyPr/>
                    <a:lstStyle/>
                    <a:p>
                      <a:r>
                        <a:rPr lang="en-GB" dirty="0" smtClean="0"/>
                        <a:t>Fall 2018</a:t>
                      </a:r>
                      <a:endParaRPr lang="en-US" dirty="0"/>
                    </a:p>
                  </a:txBody>
                  <a:tcPr/>
                </a:tc>
              </a:tr>
              <a:tr h="370840">
                <a:tc>
                  <a:txBody>
                    <a:bodyPr/>
                    <a:lstStyle/>
                    <a:p>
                      <a:r>
                        <a:rPr lang="en-GB" dirty="0" err="1" smtClean="0"/>
                        <a:t>BiH</a:t>
                      </a:r>
                      <a:endParaRPr lang="en-US" dirty="0"/>
                    </a:p>
                  </a:txBody>
                  <a:tcPr/>
                </a:tc>
                <a:tc>
                  <a:txBody>
                    <a:bodyPr/>
                    <a:lstStyle/>
                    <a:p>
                      <a:r>
                        <a:rPr lang="en-GB" dirty="0" smtClean="0"/>
                        <a:t>Local</a:t>
                      </a:r>
                      <a:r>
                        <a:rPr lang="en-GB" baseline="0" dirty="0" smtClean="0"/>
                        <a:t> employment partnerships</a:t>
                      </a:r>
                      <a:endParaRPr lang="en-US" dirty="0"/>
                    </a:p>
                  </a:txBody>
                  <a:tcPr/>
                </a:tc>
                <a:tc>
                  <a:txBody>
                    <a:bodyPr/>
                    <a:lstStyle/>
                    <a:p>
                      <a:r>
                        <a:rPr lang="en-GB" dirty="0" smtClean="0"/>
                        <a:t>Fall 2018</a:t>
                      </a:r>
                      <a:endParaRPr lang="en-US" dirty="0"/>
                    </a:p>
                  </a:txBody>
                  <a:tcPr/>
                </a:tc>
              </a:tr>
              <a:tr h="370840">
                <a:tc>
                  <a:txBody>
                    <a:bodyPr/>
                    <a:lstStyle/>
                    <a:p>
                      <a:r>
                        <a:rPr lang="en-GB" dirty="0" smtClean="0"/>
                        <a:t>Kosovo*</a:t>
                      </a:r>
                      <a:endParaRPr lang="en-US" dirty="0"/>
                    </a:p>
                  </a:txBody>
                  <a:tcPr/>
                </a:tc>
                <a:tc>
                  <a:txBody>
                    <a:bodyPr/>
                    <a:lstStyle/>
                    <a:p>
                      <a:r>
                        <a:rPr lang="en-GB" dirty="0" smtClean="0"/>
                        <a:t>Self-employment programmes</a:t>
                      </a:r>
                      <a:endParaRPr lang="en-US" dirty="0"/>
                    </a:p>
                  </a:txBody>
                  <a:tcPr/>
                </a:tc>
                <a:tc>
                  <a:txBody>
                    <a:bodyPr/>
                    <a:lstStyle/>
                    <a:p>
                      <a:r>
                        <a:rPr lang="en-GB" dirty="0" smtClean="0"/>
                        <a:t>11-12 April 2018</a:t>
                      </a:r>
                      <a:endParaRPr lang="en-US" dirty="0"/>
                    </a:p>
                  </a:txBody>
                  <a:tcPr/>
                </a:tc>
              </a:tr>
              <a:tr h="370840">
                <a:tc>
                  <a:txBody>
                    <a:bodyPr/>
                    <a:lstStyle/>
                    <a:p>
                      <a:r>
                        <a:rPr lang="en-GB" dirty="0" smtClean="0"/>
                        <a:t>Montenegro</a:t>
                      </a:r>
                      <a:endParaRPr lang="en-US" dirty="0"/>
                    </a:p>
                  </a:txBody>
                  <a:tcPr/>
                </a:tc>
                <a:tc>
                  <a:txBody>
                    <a:bodyPr/>
                    <a:lstStyle/>
                    <a:p>
                      <a:r>
                        <a:rPr lang="en-GB" dirty="0" smtClean="0"/>
                        <a:t>Youth employment</a:t>
                      </a:r>
                      <a:endParaRPr lang="en-US" dirty="0"/>
                    </a:p>
                  </a:txBody>
                  <a:tcPr/>
                </a:tc>
                <a:tc>
                  <a:txBody>
                    <a:bodyPr/>
                    <a:lstStyle/>
                    <a:p>
                      <a:r>
                        <a:rPr lang="en-GB" dirty="0" smtClean="0"/>
                        <a:t>May 2018</a:t>
                      </a:r>
                      <a:endParaRPr lang="en-US" dirty="0"/>
                    </a:p>
                  </a:txBody>
                  <a:tcPr/>
                </a:tc>
              </a:tr>
              <a:tr h="370840">
                <a:tc>
                  <a:txBody>
                    <a:bodyPr/>
                    <a:lstStyle/>
                    <a:p>
                      <a:r>
                        <a:rPr lang="en-GB" dirty="0" smtClean="0"/>
                        <a:t>Serbia</a:t>
                      </a:r>
                      <a:endParaRPr lang="en-US" dirty="0"/>
                    </a:p>
                  </a:txBody>
                  <a:tcPr/>
                </a:tc>
                <a:tc>
                  <a:txBody>
                    <a:bodyPr/>
                    <a:lstStyle/>
                    <a:p>
                      <a:r>
                        <a:rPr lang="en-GB" dirty="0" smtClean="0"/>
                        <a:t>Employment of persons with disabilities</a:t>
                      </a:r>
                      <a:endParaRPr lang="en-US" dirty="0"/>
                    </a:p>
                  </a:txBody>
                  <a:tcPr/>
                </a:tc>
                <a:tc>
                  <a:txBody>
                    <a:bodyPr/>
                    <a:lstStyle/>
                    <a:p>
                      <a:r>
                        <a:rPr lang="en-GB" dirty="0" smtClean="0"/>
                        <a:t>19-20 April 2018</a:t>
                      </a:r>
                      <a:endParaRPr lang="en-US" dirty="0"/>
                    </a:p>
                  </a:txBody>
                  <a:tcPr/>
                </a:tc>
              </a:tr>
              <a:tr h="370840">
                <a:tc>
                  <a:txBody>
                    <a:bodyPr/>
                    <a:lstStyle/>
                    <a:p>
                      <a:r>
                        <a:rPr lang="en-GB" dirty="0" smtClean="0"/>
                        <a:t>The Former Yugoslav Republic</a:t>
                      </a:r>
                      <a:r>
                        <a:rPr lang="en-GB" baseline="0" dirty="0" smtClean="0"/>
                        <a:t> of Macedonia</a:t>
                      </a:r>
                      <a:endParaRPr lang="en-US" dirty="0"/>
                    </a:p>
                  </a:txBody>
                  <a:tcPr/>
                </a:tc>
                <a:tc>
                  <a:txBody>
                    <a:bodyPr/>
                    <a:lstStyle/>
                    <a:p>
                      <a:r>
                        <a:rPr lang="en-GB" dirty="0" smtClean="0"/>
                        <a:t>Internship programme</a:t>
                      </a:r>
                      <a:endParaRPr lang="en-US" dirty="0"/>
                    </a:p>
                  </a:txBody>
                  <a:tcPr/>
                </a:tc>
                <a:tc>
                  <a:txBody>
                    <a:bodyPr/>
                    <a:lstStyle/>
                    <a:p>
                      <a:r>
                        <a:rPr lang="en-GB" dirty="0" smtClean="0"/>
                        <a:t>Fall 2018</a:t>
                      </a:r>
                      <a:endParaRPr lang="en-US" dirty="0"/>
                    </a:p>
                  </a:txBody>
                  <a:tcPr/>
                </a:tc>
              </a:tr>
            </a:tbl>
          </a:graphicData>
        </a:graphic>
      </p:graphicFrame>
    </p:spTree>
    <p:extLst>
      <p:ext uri="{BB962C8B-B14F-4D97-AF65-F5344CB8AC3E}">
        <p14:creationId xmlns:p14="http://schemas.microsoft.com/office/powerpoint/2010/main" val="3048111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Learning exchange on informal employment</a:t>
            </a:r>
            <a:endParaRPr lang="en-US" dirty="0"/>
          </a:p>
        </p:txBody>
      </p:sp>
      <p:sp>
        <p:nvSpPr>
          <p:cNvPr id="3" name="Content Placeholder 2"/>
          <p:cNvSpPr>
            <a:spLocks noGrp="1"/>
          </p:cNvSpPr>
          <p:nvPr>
            <p:ph idx="1"/>
          </p:nvPr>
        </p:nvSpPr>
        <p:spPr>
          <a:xfrm>
            <a:off x="285720" y="1232288"/>
            <a:ext cx="8501122" cy="2923638"/>
          </a:xfrm>
        </p:spPr>
        <p:txBody>
          <a:bodyPr/>
          <a:lstStyle/>
          <a:p>
            <a:r>
              <a:rPr lang="bs-Latn-BA" sz="2800" dirty="0"/>
              <a:t>Review and assess in-depth direct and indirect policy approaches and related institutional set-ups and identify needs and barriers to </a:t>
            </a:r>
            <a:r>
              <a:rPr lang="bs-Latn-BA" sz="2800" dirty="0" smtClean="0"/>
              <a:t>formalization</a:t>
            </a:r>
            <a:r>
              <a:rPr lang="en-GB" sz="2800" dirty="0" smtClean="0"/>
              <a:t>;</a:t>
            </a:r>
          </a:p>
          <a:p>
            <a:r>
              <a:rPr lang="bs-Latn-BA" sz="2800" dirty="0"/>
              <a:t>Create policy recommendations and produce rapid appraisal of applicability and transferability of best EU policies to the WB6 </a:t>
            </a:r>
            <a:r>
              <a:rPr lang="bs-Latn-BA" sz="2800" dirty="0" smtClean="0"/>
              <a:t>economies</a:t>
            </a:r>
            <a:r>
              <a:rPr lang="en-GB" sz="2800" dirty="0" smtClean="0"/>
              <a:t>. </a:t>
            </a:r>
            <a:endParaRPr lang="en-US" sz="2800" dirty="0"/>
          </a:p>
        </p:txBody>
      </p:sp>
    </p:spTree>
    <p:extLst>
      <p:ext uri="{BB962C8B-B14F-4D97-AF65-F5344CB8AC3E}">
        <p14:creationId xmlns:p14="http://schemas.microsoft.com/office/powerpoint/2010/main" val="2165533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a:t>
            </a:r>
            <a:r>
              <a:rPr lang="en-GB" dirty="0" err="1" smtClean="0"/>
              <a:t>Benchlearning</a:t>
            </a:r>
            <a:endParaRPr lang="en-US" dirty="0"/>
          </a:p>
        </p:txBody>
      </p:sp>
      <p:sp>
        <p:nvSpPr>
          <p:cNvPr id="3" name="Content Placeholder 2"/>
          <p:cNvSpPr>
            <a:spLocks noGrp="1"/>
          </p:cNvSpPr>
          <p:nvPr>
            <p:ph idx="1"/>
          </p:nvPr>
        </p:nvSpPr>
        <p:spPr>
          <a:xfrm>
            <a:off x="285720" y="1232288"/>
            <a:ext cx="8501122" cy="2995646"/>
          </a:xfrm>
        </p:spPr>
        <p:txBody>
          <a:bodyPr/>
          <a:lstStyle/>
          <a:p>
            <a:r>
              <a:rPr lang="en-GB" dirty="0" smtClean="0"/>
              <a:t>Follow-up on the </a:t>
            </a:r>
            <a:r>
              <a:rPr lang="en-GB" dirty="0" err="1" smtClean="0"/>
              <a:t>benchlearning</a:t>
            </a:r>
            <a:r>
              <a:rPr lang="en-GB" dirty="0" smtClean="0"/>
              <a:t> assessment</a:t>
            </a:r>
          </a:p>
          <a:p>
            <a:pPr lvl="1"/>
            <a:r>
              <a:rPr lang="en-GB" dirty="0" smtClean="0"/>
              <a:t>Strengths</a:t>
            </a:r>
          </a:p>
          <a:p>
            <a:pPr lvl="1"/>
            <a:r>
              <a:rPr lang="en-GB" dirty="0" smtClean="0"/>
              <a:t>Areas for further development</a:t>
            </a:r>
          </a:p>
          <a:p>
            <a:pPr lvl="1"/>
            <a:r>
              <a:rPr lang="en-GB" dirty="0" smtClean="0"/>
              <a:t>Potential good practices</a:t>
            </a:r>
          </a:p>
          <a:p>
            <a:pPr lvl="1"/>
            <a:r>
              <a:rPr lang="en-GB" dirty="0" smtClean="0"/>
              <a:t>Recommendations</a:t>
            </a:r>
            <a:endParaRPr lang="en-US" dirty="0"/>
          </a:p>
        </p:txBody>
      </p:sp>
    </p:spTree>
    <p:extLst>
      <p:ext uri="{BB962C8B-B14F-4D97-AF65-F5344CB8AC3E}">
        <p14:creationId xmlns:p14="http://schemas.microsoft.com/office/powerpoint/2010/main" val="40816269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52" y="483518"/>
            <a:ext cx="8229600" cy="432048"/>
          </a:xfrm>
        </p:spPr>
        <p:txBody>
          <a:bodyPr/>
          <a:lstStyle/>
          <a:p>
            <a:r>
              <a:rPr lang="en-GB" dirty="0" smtClean="0"/>
              <a:t>Preliminary </a:t>
            </a:r>
            <a:r>
              <a:rPr lang="en-GB" dirty="0" err="1" smtClean="0"/>
              <a:t>benchlearning</a:t>
            </a:r>
            <a:r>
              <a:rPr lang="en-GB" dirty="0" smtClean="0"/>
              <a:t> findings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28808683"/>
              </p:ext>
            </p:extLst>
          </p:nvPr>
        </p:nvGraphicFramePr>
        <p:xfrm>
          <a:off x="285750" y="1059582"/>
          <a:ext cx="8501064" cy="4098675"/>
        </p:xfrm>
        <a:graphic>
          <a:graphicData uri="http://schemas.openxmlformats.org/drawingml/2006/table">
            <a:tbl>
              <a:tblPr firstRow="1" bandRow="1">
                <a:tableStyleId>{5C22544A-7EE6-4342-B048-85BDC9FD1C3A}</a:tableStyleId>
              </a:tblPr>
              <a:tblGrid>
                <a:gridCol w="1981994"/>
                <a:gridCol w="6519070"/>
              </a:tblGrid>
              <a:tr h="388716">
                <a:tc>
                  <a:txBody>
                    <a:bodyPr/>
                    <a:lstStyle/>
                    <a:p>
                      <a:endParaRPr lang="en-US" dirty="0"/>
                    </a:p>
                  </a:txBody>
                  <a:tcPr/>
                </a:tc>
                <a:tc>
                  <a:txBody>
                    <a:bodyPr/>
                    <a:lstStyle/>
                    <a:p>
                      <a:r>
                        <a:rPr lang="en-GB" dirty="0" smtClean="0"/>
                        <a:t>Strengths</a:t>
                      </a:r>
                      <a:endParaRPr lang="en-US" dirty="0"/>
                    </a:p>
                  </a:txBody>
                  <a:tcPr/>
                </a:tc>
              </a:tr>
              <a:tr h="562845">
                <a:tc>
                  <a:txBody>
                    <a:bodyPr/>
                    <a:lstStyle/>
                    <a:p>
                      <a:r>
                        <a:rPr lang="en-GB" dirty="0" smtClean="0"/>
                        <a:t>Albania</a:t>
                      </a:r>
                      <a:endParaRPr lang="en-US" dirty="0"/>
                    </a:p>
                  </a:txBody>
                  <a:tcPr/>
                </a:tc>
                <a:tc>
                  <a:txBody>
                    <a:bodyPr/>
                    <a:lstStyle/>
                    <a:p>
                      <a:r>
                        <a:rPr lang="en-GB" dirty="0" smtClean="0"/>
                        <a:t>Strategic management and target-setting, use of new service model, integration of PES register with other databases, autonomy</a:t>
                      </a:r>
                      <a:r>
                        <a:rPr lang="en-GB" baseline="0" dirty="0" smtClean="0"/>
                        <a:t> of regional offices for partnerships</a:t>
                      </a:r>
                      <a:endParaRPr lang="en-US" dirty="0"/>
                    </a:p>
                  </a:txBody>
                  <a:tcPr/>
                </a:tc>
              </a:tr>
              <a:tr h="670934">
                <a:tc>
                  <a:txBody>
                    <a:bodyPr/>
                    <a:lstStyle/>
                    <a:p>
                      <a:r>
                        <a:rPr lang="en-GB" dirty="0" err="1" smtClean="0"/>
                        <a:t>BiH</a:t>
                      </a:r>
                      <a:endParaRPr lang="en-US" dirty="0"/>
                    </a:p>
                  </a:txBody>
                  <a:tcPr/>
                </a:tc>
                <a:tc>
                  <a:txBody>
                    <a:bodyPr/>
                    <a:lstStyle/>
                    <a:p>
                      <a:r>
                        <a:rPr lang="en-GB" dirty="0" smtClean="0"/>
                        <a:t>HR, standardized</a:t>
                      </a:r>
                      <a:r>
                        <a:rPr lang="en-GB" baseline="0" dirty="0" smtClean="0"/>
                        <a:t> counselling process, mobile offices, local partnerships for employment</a:t>
                      </a:r>
                      <a:endParaRPr lang="en-US" dirty="0"/>
                    </a:p>
                  </a:txBody>
                  <a:tcPr/>
                </a:tc>
              </a:tr>
              <a:tr h="388716">
                <a:tc>
                  <a:txBody>
                    <a:bodyPr/>
                    <a:lstStyle/>
                    <a:p>
                      <a:r>
                        <a:rPr lang="en-GB" dirty="0" smtClean="0"/>
                        <a:t>Kosovo* </a:t>
                      </a:r>
                      <a:endParaRPr lang="en-US" dirty="0"/>
                    </a:p>
                  </a:txBody>
                  <a:tcPr/>
                </a:tc>
                <a:tc>
                  <a:txBody>
                    <a:bodyPr/>
                    <a:lstStyle/>
                    <a:p>
                      <a:r>
                        <a:rPr lang="en-GB" dirty="0" smtClean="0"/>
                        <a:t>EMIS, Holistic profiling, Early intervention, Automatic</a:t>
                      </a:r>
                      <a:r>
                        <a:rPr lang="en-GB" baseline="0" dirty="0" smtClean="0"/>
                        <a:t> matching </a:t>
                      </a:r>
                      <a:endParaRPr lang="en-US" dirty="0"/>
                    </a:p>
                  </a:txBody>
                  <a:tcPr/>
                </a:tc>
              </a:tr>
              <a:tr h="388716">
                <a:tc>
                  <a:txBody>
                    <a:bodyPr/>
                    <a:lstStyle/>
                    <a:p>
                      <a:r>
                        <a:rPr lang="en-GB" dirty="0" smtClean="0"/>
                        <a:t>Montenegro</a:t>
                      </a:r>
                      <a:endParaRPr lang="en-US" dirty="0"/>
                    </a:p>
                  </a:txBody>
                  <a:tcPr/>
                </a:tc>
                <a:tc>
                  <a:txBody>
                    <a:bodyPr/>
                    <a:lstStyle/>
                    <a:p>
                      <a:r>
                        <a:rPr lang="en-GB" dirty="0" smtClean="0"/>
                        <a:t>HR, well defined operational processes,</a:t>
                      </a:r>
                      <a:r>
                        <a:rPr lang="en-GB" baseline="0" dirty="0" smtClean="0"/>
                        <a:t> well-developed ICT system</a:t>
                      </a:r>
                      <a:endParaRPr lang="en-US" dirty="0"/>
                    </a:p>
                  </a:txBody>
                  <a:tcPr/>
                </a:tc>
              </a:tr>
              <a:tr h="388716">
                <a:tc>
                  <a:txBody>
                    <a:bodyPr/>
                    <a:lstStyle/>
                    <a:p>
                      <a:r>
                        <a:rPr lang="en-GB" dirty="0" smtClean="0"/>
                        <a:t>Serbia </a:t>
                      </a:r>
                      <a:endParaRPr lang="en-US" dirty="0"/>
                    </a:p>
                  </a:txBody>
                  <a:tcPr/>
                </a:tc>
                <a:tc>
                  <a:txBody>
                    <a:bodyPr/>
                    <a:lstStyle/>
                    <a:p>
                      <a:r>
                        <a:rPr lang="en-GB" dirty="0" smtClean="0"/>
                        <a:t>Standardized</a:t>
                      </a:r>
                      <a:r>
                        <a:rPr lang="en-GB" baseline="0" dirty="0" smtClean="0"/>
                        <a:t> business processes, ICT system, </a:t>
                      </a:r>
                      <a:endParaRPr lang="en-US" dirty="0"/>
                    </a:p>
                  </a:txBody>
                  <a:tcPr/>
                </a:tc>
              </a:tr>
              <a:tr h="958477">
                <a:tc>
                  <a:txBody>
                    <a:bodyPr/>
                    <a:lstStyle/>
                    <a:p>
                      <a:r>
                        <a:rPr lang="en-GB" dirty="0" smtClean="0"/>
                        <a:t>The Former Yugoslav</a:t>
                      </a:r>
                      <a:r>
                        <a:rPr lang="en-GB" baseline="0" dirty="0" smtClean="0"/>
                        <a:t> Republic of Macedonia</a:t>
                      </a:r>
                      <a:endParaRPr lang="en-US" dirty="0"/>
                    </a:p>
                  </a:txBody>
                  <a:tcPr/>
                </a:tc>
                <a:tc>
                  <a:txBody>
                    <a:bodyPr/>
                    <a:lstStyle/>
                    <a:p>
                      <a:r>
                        <a:rPr lang="en-GB" dirty="0" smtClean="0"/>
                        <a:t>HR, division of responsibilities, rich databases, good cooperation with local</a:t>
                      </a:r>
                      <a:r>
                        <a:rPr lang="en-GB" baseline="0" dirty="0" smtClean="0"/>
                        <a:t> level actors</a:t>
                      </a:r>
                      <a:endParaRPr lang="en-US" dirty="0"/>
                    </a:p>
                  </a:txBody>
                  <a:tcPr/>
                </a:tc>
              </a:tr>
            </a:tbl>
          </a:graphicData>
        </a:graphic>
      </p:graphicFrame>
    </p:spTree>
    <p:extLst>
      <p:ext uri="{BB962C8B-B14F-4D97-AF65-F5344CB8AC3E}">
        <p14:creationId xmlns:p14="http://schemas.microsoft.com/office/powerpoint/2010/main" val="20031861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52" y="483518"/>
            <a:ext cx="8229600" cy="432048"/>
          </a:xfrm>
        </p:spPr>
        <p:txBody>
          <a:bodyPr/>
          <a:lstStyle/>
          <a:p>
            <a:r>
              <a:rPr lang="en-GB" dirty="0" smtClean="0"/>
              <a:t>Preliminary </a:t>
            </a:r>
            <a:r>
              <a:rPr lang="en-GB" dirty="0" err="1" smtClean="0"/>
              <a:t>benchlearning</a:t>
            </a:r>
            <a:r>
              <a:rPr lang="en-GB" dirty="0" smtClean="0"/>
              <a:t> findings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23645774"/>
              </p:ext>
            </p:extLst>
          </p:nvPr>
        </p:nvGraphicFramePr>
        <p:xfrm>
          <a:off x="285750" y="1059580"/>
          <a:ext cx="8501064" cy="3977698"/>
        </p:xfrm>
        <a:graphic>
          <a:graphicData uri="http://schemas.openxmlformats.org/drawingml/2006/table">
            <a:tbl>
              <a:tblPr firstRow="1" bandRow="1">
                <a:tableStyleId>{5C22544A-7EE6-4342-B048-85BDC9FD1C3A}</a:tableStyleId>
              </a:tblPr>
              <a:tblGrid>
                <a:gridCol w="1981994"/>
                <a:gridCol w="6519070"/>
              </a:tblGrid>
              <a:tr h="390172">
                <a:tc>
                  <a:txBody>
                    <a:bodyPr/>
                    <a:lstStyle/>
                    <a:p>
                      <a:endParaRPr lang="en-US" dirty="0"/>
                    </a:p>
                  </a:txBody>
                  <a:tcPr/>
                </a:tc>
                <a:tc>
                  <a:txBody>
                    <a:bodyPr/>
                    <a:lstStyle/>
                    <a:p>
                      <a:r>
                        <a:rPr lang="en-GB" dirty="0" smtClean="0"/>
                        <a:t>Areas for</a:t>
                      </a:r>
                      <a:r>
                        <a:rPr lang="en-GB" baseline="0" dirty="0" smtClean="0"/>
                        <a:t> further development</a:t>
                      </a:r>
                      <a:endParaRPr lang="en-US" dirty="0"/>
                    </a:p>
                  </a:txBody>
                  <a:tcPr/>
                </a:tc>
              </a:tr>
              <a:tr h="564954">
                <a:tc>
                  <a:txBody>
                    <a:bodyPr/>
                    <a:lstStyle/>
                    <a:p>
                      <a:r>
                        <a:rPr lang="en-GB" dirty="0" smtClean="0"/>
                        <a:t>Albania</a:t>
                      </a:r>
                      <a:endParaRPr lang="en-US" dirty="0"/>
                    </a:p>
                  </a:txBody>
                  <a:tcPr/>
                </a:tc>
                <a:tc>
                  <a:txBody>
                    <a:bodyPr/>
                    <a:lstStyle/>
                    <a:p>
                      <a:r>
                        <a:rPr lang="en-GB" dirty="0" smtClean="0"/>
                        <a:t>HR strategy, monitoring and evaluation,</a:t>
                      </a:r>
                      <a:r>
                        <a:rPr lang="en-GB" baseline="0" dirty="0" smtClean="0"/>
                        <a:t> employer strategy</a:t>
                      </a:r>
                      <a:endParaRPr lang="en-US" dirty="0"/>
                    </a:p>
                  </a:txBody>
                  <a:tcPr/>
                </a:tc>
              </a:tr>
              <a:tr h="390172">
                <a:tc>
                  <a:txBody>
                    <a:bodyPr/>
                    <a:lstStyle/>
                    <a:p>
                      <a:r>
                        <a:rPr lang="en-GB" dirty="0" err="1" smtClean="0"/>
                        <a:t>BiH</a:t>
                      </a:r>
                      <a:endParaRPr lang="en-US" dirty="0"/>
                    </a:p>
                  </a:txBody>
                  <a:tcPr/>
                </a:tc>
                <a:tc>
                  <a:txBody>
                    <a:bodyPr/>
                    <a:lstStyle/>
                    <a:p>
                      <a:r>
                        <a:rPr lang="en-GB" dirty="0" smtClean="0"/>
                        <a:t>Fragmented operational</a:t>
                      </a:r>
                      <a:r>
                        <a:rPr lang="en-GB" baseline="0" dirty="0" smtClean="0"/>
                        <a:t> processes, quality management system</a:t>
                      </a:r>
                      <a:endParaRPr lang="en-US" dirty="0"/>
                    </a:p>
                  </a:txBody>
                  <a:tcPr/>
                </a:tc>
              </a:tr>
              <a:tr h="390172">
                <a:tc>
                  <a:txBody>
                    <a:bodyPr/>
                    <a:lstStyle/>
                    <a:p>
                      <a:r>
                        <a:rPr lang="en-GB" dirty="0" smtClean="0"/>
                        <a:t>Kosovo* </a:t>
                      </a:r>
                      <a:endParaRPr lang="en-US" dirty="0"/>
                    </a:p>
                  </a:txBody>
                  <a:tcPr/>
                </a:tc>
                <a:tc>
                  <a:txBody>
                    <a:bodyPr/>
                    <a:lstStyle/>
                    <a:p>
                      <a:r>
                        <a:rPr lang="en-GB" dirty="0" smtClean="0"/>
                        <a:t>Distribution and</a:t>
                      </a:r>
                      <a:r>
                        <a:rPr lang="en-GB" baseline="0" dirty="0" smtClean="0"/>
                        <a:t> evaluation of measures, a strategy for employers</a:t>
                      </a:r>
                      <a:endParaRPr lang="en-US" dirty="0"/>
                    </a:p>
                  </a:txBody>
                  <a:tcPr/>
                </a:tc>
              </a:tr>
              <a:tr h="390172">
                <a:tc>
                  <a:txBody>
                    <a:bodyPr/>
                    <a:lstStyle/>
                    <a:p>
                      <a:r>
                        <a:rPr lang="en-GB" dirty="0" smtClean="0"/>
                        <a:t>Montenegro</a:t>
                      </a:r>
                      <a:endParaRPr lang="en-US" dirty="0"/>
                    </a:p>
                  </a:txBody>
                  <a:tcPr/>
                </a:tc>
                <a:tc>
                  <a:txBody>
                    <a:bodyPr/>
                    <a:lstStyle/>
                    <a:p>
                      <a:r>
                        <a:rPr lang="en-GB" dirty="0" smtClean="0"/>
                        <a:t>Evaluation of activities</a:t>
                      </a:r>
                      <a:r>
                        <a:rPr lang="en-GB" baseline="0" dirty="0" smtClean="0"/>
                        <a:t> and measures, blended services, budget constraints</a:t>
                      </a:r>
                      <a:endParaRPr lang="en-US" dirty="0"/>
                    </a:p>
                  </a:txBody>
                  <a:tcPr/>
                </a:tc>
              </a:tr>
              <a:tr h="390172">
                <a:tc>
                  <a:txBody>
                    <a:bodyPr/>
                    <a:lstStyle/>
                    <a:p>
                      <a:r>
                        <a:rPr lang="en-GB" dirty="0" smtClean="0"/>
                        <a:t>Serbia </a:t>
                      </a:r>
                      <a:endParaRPr lang="en-US" dirty="0"/>
                    </a:p>
                  </a:txBody>
                  <a:tcPr/>
                </a:tc>
                <a:tc>
                  <a:txBody>
                    <a:bodyPr/>
                    <a:lstStyle/>
                    <a:p>
                      <a:r>
                        <a:rPr lang="en-GB" dirty="0" smtClean="0"/>
                        <a:t>Strengthen analytical function,</a:t>
                      </a:r>
                      <a:r>
                        <a:rPr lang="en-GB" baseline="0" dirty="0" smtClean="0"/>
                        <a:t> better </a:t>
                      </a:r>
                      <a:r>
                        <a:rPr lang="en-GB" baseline="0" dirty="0" err="1" smtClean="0"/>
                        <a:t>targetting</a:t>
                      </a:r>
                      <a:r>
                        <a:rPr lang="en-GB" baseline="0" dirty="0" smtClean="0"/>
                        <a:t>, multi-channel services </a:t>
                      </a:r>
                      <a:endParaRPr lang="en-US" dirty="0"/>
                    </a:p>
                  </a:txBody>
                  <a:tcPr/>
                </a:tc>
              </a:tr>
              <a:tr h="962068">
                <a:tc>
                  <a:txBody>
                    <a:bodyPr/>
                    <a:lstStyle/>
                    <a:p>
                      <a:r>
                        <a:rPr lang="en-GB" dirty="0" smtClean="0"/>
                        <a:t>The Former Yugoslav</a:t>
                      </a:r>
                      <a:r>
                        <a:rPr lang="en-GB" baseline="0" dirty="0" smtClean="0"/>
                        <a:t> Republic of Macedonia</a:t>
                      </a:r>
                      <a:endParaRPr lang="en-US" dirty="0"/>
                    </a:p>
                  </a:txBody>
                  <a:tcPr/>
                </a:tc>
                <a:tc>
                  <a:txBody>
                    <a:bodyPr/>
                    <a:lstStyle/>
                    <a:p>
                      <a:r>
                        <a:rPr lang="en-GB" dirty="0" smtClean="0"/>
                        <a:t>Administrative cost of active measures</a:t>
                      </a:r>
                      <a:r>
                        <a:rPr lang="en-GB" baseline="0" dirty="0" smtClean="0"/>
                        <a:t> is high, unit for employers, staff motivation</a:t>
                      </a:r>
                      <a:endParaRPr lang="en-US" dirty="0"/>
                    </a:p>
                  </a:txBody>
                  <a:tcPr/>
                </a:tc>
              </a:tr>
            </a:tbl>
          </a:graphicData>
        </a:graphic>
      </p:graphicFrame>
    </p:spTree>
    <p:extLst>
      <p:ext uri="{BB962C8B-B14F-4D97-AF65-F5344CB8AC3E}">
        <p14:creationId xmlns:p14="http://schemas.microsoft.com/office/powerpoint/2010/main" val="1067761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Benchlearning</a:t>
            </a:r>
            <a:r>
              <a:rPr lang="en-GB" dirty="0" smtClean="0"/>
              <a:t> follow-up activities</a:t>
            </a:r>
            <a:endParaRPr lang="en-US" dirty="0"/>
          </a:p>
        </p:txBody>
      </p:sp>
      <p:sp>
        <p:nvSpPr>
          <p:cNvPr id="3" name="Content Placeholder 2"/>
          <p:cNvSpPr>
            <a:spLocks noGrp="1"/>
          </p:cNvSpPr>
          <p:nvPr>
            <p:ph idx="1"/>
          </p:nvPr>
        </p:nvSpPr>
        <p:spPr>
          <a:xfrm>
            <a:off x="285720" y="1232288"/>
            <a:ext cx="8501122" cy="2851630"/>
          </a:xfrm>
        </p:spPr>
        <p:txBody>
          <a:bodyPr/>
          <a:lstStyle/>
          <a:p>
            <a:r>
              <a:rPr lang="en-GB" dirty="0" smtClean="0"/>
              <a:t>National action plans</a:t>
            </a:r>
          </a:p>
          <a:p>
            <a:r>
              <a:rPr lang="en-GB" dirty="0" smtClean="0"/>
              <a:t>Promotion of good practices/Mutual learning events/study visits </a:t>
            </a:r>
          </a:p>
          <a:p>
            <a:r>
              <a:rPr lang="en-GB" dirty="0" smtClean="0"/>
              <a:t>Technical assistance </a:t>
            </a:r>
            <a:endParaRPr lang="en-US" dirty="0"/>
          </a:p>
        </p:txBody>
      </p:sp>
    </p:spTree>
    <p:extLst>
      <p:ext uri="{BB962C8B-B14F-4D97-AF65-F5344CB8AC3E}">
        <p14:creationId xmlns:p14="http://schemas.microsoft.com/office/powerpoint/2010/main" val="500378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about the future? </a:t>
            </a:r>
            <a:endParaRPr lang="en-US" dirty="0"/>
          </a:p>
        </p:txBody>
      </p:sp>
      <p:sp>
        <p:nvSpPr>
          <p:cNvPr id="3" name="Content Placeholder 2"/>
          <p:cNvSpPr>
            <a:spLocks noGrp="1"/>
          </p:cNvSpPr>
          <p:nvPr>
            <p:ph idx="1"/>
          </p:nvPr>
        </p:nvSpPr>
        <p:spPr>
          <a:xfrm>
            <a:off x="285720" y="1232288"/>
            <a:ext cx="8501122" cy="3139662"/>
          </a:xfrm>
        </p:spPr>
        <p:txBody>
          <a:bodyPr/>
          <a:lstStyle/>
          <a:p>
            <a:r>
              <a:rPr lang="en-GB" dirty="0" smtClean="0"/>
              <a:t>SEE 2020</a:t>
            </a:r>
          </a:p>
          <a:p>
            <a:r>
              <a:rPr lang="en-GB" dirty="0" smtClean="0"/>
              <a:t>Multi-Annual Action Plan on Regional Economic Area</a:t>
            </a:r>
          </a:p>
          <a:p>
            <a:r>
              <a:rPr lang="en-GB" dirty="0"/>
              <a:t>National strategic sectoral documents</a:t>
            </a:r>
            <a:endParaRPr lang="en-GB" dirty="0" smtClean="0"/>
          </a:p>
          <a:p>
            <a:r>
              <a:rPr lang="en-GB" dirty="0" smtClean="0"/>
              <a:t>ERPs/ESRP </a:t>
            </a:r>
            <a:endParaRPr lang="en-US" dirty="0"/>
          </a:p>
        </p:txBody>
      </p:sp>
    </p:spTree>
    <p:extLst>
      <p:ext uri="{BB962C8B-B14F-4D97-AF65-F5344CB8AC3E}">
        <p14:creationId xmlns:p14="http://schemas.microsoft.com/office/powerpoint/2010/main" val="2743131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National Strategic Sectoral Documents</a:t>
            </a:r>
            <a:endParaRPr lang="en-US" dirty="0"/>
          </a:p>
        </p:txBody>
      </p:sp>
      <p:sp>
        <p:nvSpPr>
          <p:cNvPr id="3" name="Content Placeholder 2"/>
          <p:cNvSpPr>
            <a:spLocks noGrp="1"/>
          </p:cNvSpPr>
          <p:nvPr>
            <p:ph idx="1"/>
          </p:nvPr>
        </p:nvSpPr>
        <p:spPr>
          <a:xfrm>
            <a:off x="285720" y="1232288"/>
            <a:ext cx="8501122" cy="3283678"/>
          </a:xfrm>
        </p:spPr>
        <p:txBody>
          <a:bodyPr/>
          <a:lstStyle/>
          <a:p>
            <a:pPr marL="0" indent="0">
              <a:buNone/>
            </a:pPr>
            <a:r>
              <a:rPr lang="en-GB" sz="2000" dirty="0"/>
              <a:t>1) General growth friendly policies, including business climate improvements;</a:t>
            </a:r>
            <a:endParaRPr lang="en-US" sz="2000" dirty="0"/>
          </a:p>
          <a:p>
            <a:pPr marL="0" indent="0">
              <a:buNone/>
            </a:pPr>
            <a:r>
              <a:rPr lang="en-GB" sz="2000" dirty="0"/>
              <a:t> 2) Reform of labour market institutions and legislation (employment protection legislation, wage bargaining, minimum wage setting, promotion of </a:t>
            </a:r>
            <a:r>
              <a:rPr lang="en-GB" sz="2000" dirty="0" err="1"/>
              <a:t>flexicurity</a:t>
            </a:r>
            <a:r>
              <a:rPr lang="en-GB" sz="2000" dirty="0"/>
              <a:t> principle etc.);</a:t>
            </a:r>
            <a:endParaRPr lang="en-US" sz="2000" dirty="0"/>
          </a:p>
          <a:p>
            <a:pPr marL="0" indent="0">
              <a:buNone/>
            </a:pPr>
            <a:r>
              <a:rPr lang="en-GB" sz="2000" dirty="0"/>
              <a:t>3) Improving knowledge, skills and competencies of the labour force; </a:t>
            </a:r>
            <a:endParaRPr lang="en-US" sz="2000" dirty="0"/>
          </a:p>
          <a:p>
            <a:pPr marL="0" indent="0">
              <a:buNone/>
            </a:pPr>
            <a:r>
              <a:rPr lang="en-GB" sz="2000" dirty="0"/>
              <a:t>4) Improving and expanding active labour market policies; and </a:t>
            </a:r>
            <a:endParaRPr lang="en-US" sz="2000" dirty="0"/>
          </a:p>
          <a:p>
            <a:pPr marL="0" indent="0">
              <a:buNone/>
            </a:pPr>
            <a:r>
              <a:rPr lang="en-GB" sz="2000" dirty="0"/>
              <a:t>5) Promoting social inclusion and addressing poverty through social protection and activation aimed at vulnerable groups. </a:t>
            </a:r>
            <a:endParaRPr lang="en-US" sz="2000" dirty="0"/>
          </a:p>
          <a:p>
            <a:endParaRPr lang="en-US" dirty="0"/>
          </a:p>
        </p:txBody>
      </p:sp>
    </p:spTree>
    <p:extLst>
      <p:ext uri="{BB962C8B-B14F-4D97-AF65-F5344CB8AC3E}">
        <p14:creationId xmlns:p14="http://schemas.microsoft.com/office/powerpoint/2010/main" val="3706066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300" dirty="0" smtClean="0"/>
              <a:t>Reflection on the Economic Reform Programmes 2018</a:t>
            </a:r>
            <a:endParaRPr lang="en-US" sz="2300" dirty="0"/>
          </a:p>
        </p:txBody>
      </p:sp>
      <p:sp>
        <p:nvSpPr>
          <p:cNvPr id="3" name="Content Placeholder 2"/>
          <p:cNvSpPr>
            <a:spLocks noGrp="1"/>
          </p:cNvSpPr>
          <p:nvPr>
            <p:ph idx="1"/>
          </p:nvPr>
        </p:nvSpPr>
        <p:spPr>
          <a:xfrm>
            <a:off x="285720" y="1203598"/>
            <a:ext cx="8501122" cy="3384376"/>
          </a:xfrm>
        </p:spPr>
        <p:txBody>
          <a:bodyPr/>
          <a:lstStyle/>
          <a:p>
            <a:r>
              <a:rPr lang="en-GB" sz="2300" i="1" dirty="0" smtClean="0"/>
              <a:t>Inspired by the European semester process at EU level, the European Union has introduced a new approach to economic governance in the enlargement agenda; </a:t>
            </a:r>
          </a:p>
          <a:p>
            <a:r>
              <a:rPr lang="en-GB" sz="2300" i="1" dirty="0" smtClean="0"/>
              <a:t>Since 2015, Western Balkan economies have been invited to improve economic policies and economic governance through the preparation of ERPs; </a:t>
            </a:r>
          </a:p>
          <a:p>
            <a:r>
              <a:rPr lang="en-GB" sz="2300" i="1" dirty="0" smtClean="0"/>
              <a:t>Includes </a:t>
            </a:r>
            <a:r>
              <a:rPr lang="en-US" sz="2300" dirty="0"/>
              <a:t>medium-term macroeconomic and fiscal framework, as well as the sectoral structural reforms for promoting both competitiveness and </a:t>
            </a:r>
            <a:r>
              <a:rPr lang="en-US" sz="2300" dirty="0" smtClean="0"/>
              <a:t>growth.</a:t>
            </a:r>
            <a:endParaRPr lang="en-US" sz="2300" dirty="0"/>
          </a:p>
        </p:txBody>
      </p:sp>
    </p:spTree>
    <p:extLst>
      <p:ext uri="{BB962C8B-B14F-4D97-AF65-F5344CB8AC3E}">
        <p14:creationId xmlns:p14="http://schemas.microsoft.com/office/powerpoint/2010/main" val="27707398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ERP 2018 Employment and Labour Market Priorities (cont.</a:t>
            </a:r>
            <a:r>
              <a:rPr lang="en-GB" sz="2800" dirty="0" smtClean="0"/>
              <a:t>) </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63077882"/>
              </p:ext>
            </p:extLst>
          </p:nvPr>
        </p:nvGraphicFramePr>
        <p:xfrm>
          <a:off x="323528" y="1231900"/>
          <a:ext cx="8496944" cy="3644106"/>
        </p:xfrm>
        <a:graphic>
          <a:graphicData uri="http://schemas.openxmlformats.org/drawingml/2006/table">
            <a:tbl>
              <a:tblPr firstRow="1" firstCol="1" bandRow="1">
                <a:tableStyleId>{5C22544A-7EE6-4342-B048-85BDC9FD1C3A}</a:tableStyleId>
              </a:tblPr>
              <a:tblGrid>
                <a:gridCol w="1228046"/>
                <a:gridCol w="3395761"/>
                <a:gridCol w="3873137"/>
              </a:tblGrid>
              <a:tr h="374428">
                <a:tc>
                  <a:txBody>
                    <a:bodyPr/>
                    <a:lstStyle/>
                    <a:p>
                      <a:pPr>
                        <a:lnSpc>
                          <a:spcPct val="115000"/>
                        </a:lnSpc>
                        <a:spcAft>
                          <a:spcPts val="0"/>
                        </a:spcAft>
                      </a:pPr>
                      <a:r>
                        <a:rPr lang="en-GB" sz="1600" dirty="0">
                          <a:effectLst/>
                        </a:rPr>
                        <a:t> </a:t>
                      </a:r>
                      <a:endParaRPr lang="en-US" sz="1600" dirty="0">
                        <a:effectLst/>
                        <a:latin typeface="Calibri"/>
                        <a:ea typeface="Calibri"/>
                        <a:cs typeface="Times New Roman"/>
                      </a:endParaRPr>
                    </a:p>
                  </a:txBody>
                  <a:tcPr marL="59088" marR="59088" marT="0" marB="0"/>
                </a:tc>
                <a:tc>
                  <a:txBody>
                    <a:bodyPr/>
                    <a:lstStyle/>
                    <a:p>
                      <a:pPr>
                        <a:lnSpc>
                          <a:spcPct val="115000"/>
                        </a:lnSpc>
                        <a:spcAft>
                          <a:spcPts val="0"/>
                        </a:spcAft>
                      </a:pPr>
                      <a:r>
                        <a:rPr lang="en-GB" sz="1600">
                          <a:effectLst/>
                        </a:rPr>
                        <a:t>LM challenges</a:t>
                      </a:r>
                      <a:endParaRPr lang="en-US" sz="1600">
                        <a:effectLst/>
                        <a:latin typeface="Calibri"/>
                        <a:ea typeface="Calibri"/>
                        <a:cs typeface="Times New Roman"/>
                      </a:endParaRPr>
                    </a:p>
                  </a:txBody>
                  <a:tcPr marL="59088" marR="59088" marT="0" marB="0"/>
                </a:tc>
                <a:tc>
                  <a:txBody>
                    <a:bodyPr/>
                    <a:lstStyle/>
                    <a:p>
                      <a:pPr>
                        <a:lnSpc>
                          <a:spcPct val="115000"/>
                        </a:lnSpc>
                        <a:spcAft>
                          <a:spcPts val="0"/>
                        </a:spcAft>
                      </a:pPr>
                      <a:r>
                        <a:rPr lang="en-GB" sz="1600">
                          <a:effectLst/>
                        </a:rPr>
                        <a:t>Priority reform plan</a:t>
                      </a:r>
                      <a:endParaRPr lang="en-US" sz="1600">
                        <a:effectLst/>
                        <a:latin typeface="Calibri"/>
                        <a:ea typeface="Calibri"/>
                        <a:cs typeface="Times New Roman"/>
                      </a:endParaRPr>
                    </a:p>
                  </a:txBody>
                  <a:tcPr marL="59088" marR="59088" marT="0" marB="0"/>
                </a:tc>
              </a:tr>
              <a:tr h="1123285">
                <a:tc>
                  <a:txBody>
                    <a:bodyPr/>
                    <a:lstStyle/>
                    <a:p>
                      <a:pPr>
                        <a:lnSpc>
                          <a:spcPct val="115000"/>
                        </a:lnSpc>
                        <a:spcAft>
                          <a:spcPts val="0"/>
                        </a:spcAft>
                      </a:pPr>
                      <a:r>
                        <a:rPr lang="en-GB" sz="1600" dirty="0">
                          <a:effectLst/>
                        </a:rPr>
                        <a:t>Albania</a:t>
                      </a:r>
                      <a:endParaRPr lang="en-US" sz="1600" dirty="0">
                        <a:effectLst/>
                        <a:latin typeface="Calibri"/>
                        <a:ea typeface="Calibri"/>
                        <a:cs typeface="Times New Roman"/>
                      </a:endParaRPr>
                    </a:p>
                  </a:txBody>
                  <a:tcPr marL="59088" marR="59088" marT="0" marB="0"/>
                </a:tc>
                <a:tc>
                  <a:txBody>
                    <a:bodyPr/>
                    <a:lstStyle/>
                    <a:p>
                      <a:pPr>
                        <a:lnSpc>
                          <a:spcPct val="115000"/>
                        </a:lnSpc>
                        <a:spcAft>
                          <a:spcPts val="0"/>
                        </a:spcAft>
                      </a:pPr>
                      <a:r>
                        <a:rPr lang="en-GB" sz="1600" dirty="0" smtClean="0">
                          <a:effectLst/>
                        </a:rPr>
                        <a:t>Youth </a:t>
                      </a:r>
                      <a:r>
                        <a:rPr lang="en-GB" sz="1600" dirty="0">
                          <a:effectLst/>
                        </a:rPr>
                        <a:t>and women inactivity, long term unemployment, low productivity jobs</a:t>
                      </a:r>
                      <a:endParaRPr lang="en-US" sz="1600" dirty="0">
                        <a:effectLst/>
                        <a:latin typeface="Calibri"/>
                        <a:ea typeface="Calibri"/>
                        <a:cs typeface="Times New Roman"/>
                      </a:endParaRPr>
                    </a:p>
                  </a:txBody>
                  <a:tcPr marL="59088" marR="59088" marT="0" marB="0"/>
                </a:tc>
                <a:tc>
                  <a:txBody>
                    <a:bodyPr/>
                    <a:lstStyle/>
                    <a:p>
                      <a:pPr>
                        <a:lnSpc>
                          <a:spcPct val="115000"/>
                        </a:lnSpc>
                        <a:spcAft>
                          <a:spcPts val="0"/>
                        </a:spcAft>
                      </a:pPr>
                      <a:r>
                        <a:rPr lang="en-GB" sz="1600">
                          <a:effectLst/>
                        </a:rPr>
                        <a:t>Modernise public employment services, increase employment of women, youth and vulnerable people</a:t>
                      </a:r>
                      <a:endParaRPr lang="en-US" sz="1600">
                        <a:effectLst/>
                        <a:latin typeface="Calibri"/>
                        <a:ea typeface="Calibri"/>
                        <a:cs typeface="Times New Roman"/>
                      </a:endParaRPr>
                    </a:p>
                  </a:txBody>
                  <a:tcPr marL="59088" marR="59088" marT="0" marB="0"/>
                </a:tc>
              </a:tr>
              <a:tr h="374428">
                <a:tc>
                  <a:txBody>
                    <a:bodyPr/>
                    <a:lstStyle/>
                    <a:p>
                      <a:pPr>
                        <a:lnSpc>
                          <a:spcPct val="115000"/>
                        </a:lnSpc>
                        <a:spcAft>
                          <a:spcPts val="0"/>
                        </a:spcAft>
                      </a:pPr>
                      <a:r>
                        <a:rPr lang="en-GB" sz="1600" dirty="0" err="1">
                          <a:effectLst/>
                        </a:rPr>
                        <a:t>BiH</a:t>
                      </a:r>
                      <a:endParaRPr lang="en-US" sz="1600" dirty="0">
                        <a:effectLst/>
                        <a:latin typeface="Calibri"/>
                        <a:ea typeface="Calibri"/>
                        <a:cs typeface="Times New Roman"/>
                      </a:endParaRPr>
                    </a:p>
                  </a:txBody>
                  <a:tcPr marL="59088" marR="59088" marT="0" marB="0"/>
                </a:tc>
                <a:tc>
                  <a:txBody>
                    <a:bodyPr/>
                    <a:lstStyle/>
                    <a:p>
                      <a:pPr>
                        <a:lnSpc>
                          <a:spcPct val="115000"/>
                        </a:lnSpc>
                        <a:spcAft>
                          <a:spcPts val="0"/>
                        </a:spcAft>
                      </a:pPr>
                      <a:r>
                        <a:rPr lang="en-GB" sz="1600" dirty="0" smtClean="0">
                          <a:effectLst/>
                          <a:latin typeface="+mn-lt"/>
                          <a:ea typeface="+mn-ea"/>
                          <a:cs typeface="+mn-cs"/>
                        </a:rPr>
                        <a:t>High</a:t>
                      </a:r>
                      <a:r>
                        <a:rPr lang="en-GB" sz="1600" baseline="0" dirty="0" smtClean="0">
                          <a:effectLst/>
                          <a:latin typeface="+mn-lt"/>
                          <a:ea typeface="+mn-ea"/>
                          <a:cs typeface="+mn-cs"/>
                        </a:rPr>
                        <a:t> unemployment, especially among youth, low activity, skills mismatches, informal employment</a:t>
                      </a:r>
                      <a:endParaRPr lang="en-US" sz="1600" dirty="0">
                        <a:effectLst/>
                        <a:latin typeface="Calibri"/>
                        <a:ea typeface="Calibri"/>
                        <a:cs typeface="Times New Roman"/>
                      </a:endParaRPr>
                    </a:p>
                  </a:txBody>
                  <a:tcPr marL="59088" marR="59088" marT="0" marB="0"/>
                </a:tc>
                <a:tc>
                  <a:txBody>
                    <a:bodyPr/>
                    <a:lstStyle/>
                    <a:p>
                      <a:pPr>
                        <a:lnSpc>
                          <a:spcPct val="115000"/>
                        </a:lnSpc>
                        <a:spcAft>
                          <a:spcPts val="0"/>
                        </a:spcAft>
                      </a:pPr>
                      <a:r>
                        <a:rPr lang="en-GB" sz="1600" dirty="0" smtClean="0">
                          <a:effectLst/>
                        </a:rPr>
                        <a:t>Increase labour market efficiency</a:t>
                      </a:r>
                    </a:p>
                    <a:p>
                      <a:pPr>
                        <a:lnSpc>
                          <a:spcPct val="115000"/>
                        </a:lnSpc>
                        <a:spcAft>
                          <a:spcPts val="0"/>
                        </a:spcAft>
                      </a:pPr>
                      <a:r>
                        <a:rPr lang="en-GB" sz="1600" dirty="0" smtClean="0">
                          <a:effectLst/>
                          <a:latin typeface="Calibri"/>
                          <a:ea typeface="Calibri"/>
                          <a:cs typeface="Times New Roman"/>
                        </a:rPr>
                        <a:t>Reform the Employment Service </a:t>
                      </a:r>
                      <a:endParaRPr lang="en-US" sz="1600" dirty="0">
                        <a:effectLst/>
                        <a:latin typeface="Calibri"/>
                        <a:ea typeface="Calibri"/>
                        <a:cs typeface="Times New Roman"/>
                      </a:endParaRPr>
                    </a:p>
                  </a:txBody>
                  <a:tcPr marL="59088" marR="59088" marT="0" marB="0"/>
                </a:tc>
              </a:tr>
              <a:tr h="1321655">
                <a:tc>
                  <a:txBody>
                    <a:bodyPr/>
                    <a:lstStyle/>
                    <a:p>
                      <a:pPr>
                        <a:lnSpc>
                          <a:spcPct val="115000"/>
                        </a:lnSpc>
                        <a:spcAft>
                          <a:spcPts val="0"/>
                        </a:spcAft>
                      </a:pPr>
                      <a:r>
                        <a:rPr lang="en-GB" sz="1600" dirty="0">
                          <a:effectLst/>
                        </a:rPr>
                        <a:t>Kosovo* </a:t>
                      </a:r>
                      <a:endParaRPr lang="en-US" sz="1600" dirty="0">
                        <a:effectLst/>
                        <a:latin typeface="Calibri"/>
                        <a:ea typeface="Calibri"/>
                        <a:cs typeface="Times New Roman"/>
                      </a:endParaRPr>
                    </a:p>
                  </a:txBody>
                  <a:tcPr marL="59088" marR="59088" marT="0" marB="0"/>
                </a:tc>
                <a:tc>
                  <a:txBody>
                    <a:bodyPr/>
                    <a:lstStyle/>
                    <a:p>
                      <a:pPr>
                        <a:lnSpc>
                          <a:spcPct val="115000"/>
                        </a:lnSpc>
                        <a:spcAft>
                          <a:spcPts val="0"/>
                        </a:spcAft>
                      </a:pPr>
                      <a:r>
                        <a:rPr lang="en-GB" sz="1600" dirty="0">
                          <a:effectLst/>
                        </a:rPr>
                        <a:t>High unemployment and inactivity rate, youth, low economic development, supply side constraints</a:t>
                      </a:r>
                      <a:endParaRPr lang="en-US" sz="1600" dirty="0">
                        <a:effectLst/>
                        <a:latin typeface="Calibri"/>
                        <a:ea typeface="Calibri"/>
                        <a:cs typeface="Times New Roman"/>
                      </a:endParaRPr>
                    </a:p>
                  </a:txBody>
                  <a:tcPr marL="59088" marR="59088" marT="0" marB="0"/>
                </a:tc>
                <a:tc>
                  <a:txBody>
                    <a:bodyPr/>
                    <a:lstStyle/>
                    <a:p>
                      <a:pPr>
                        <a:spcAft>
                          <a:spcPts val="0"/>
                        </a:spcAft>
                      </a:pPr>
                      <a:r>
                        <a:rPr lang="en-US" sz="1600" dirty="0">
                          <a:effectLst/>
                        </a:rPr>
                        <a:t>Increasing the access of young people and women to the </a:t>
                      </a:r>
                      <a:r>
                        <a:rPr lang="en-US" sz="1600" dirty="0" err="1">
                          <a:effectLst/>
                        </a:rPr>
                        <a:t>labour</a:t>
                      </a:r>
                      <a:r>
                        <a:rPr lang="en-US" sz="1600" dirty="0">
                          <a:effectLst/>
                        </a:rPr>
                        <a:t> market through the provision of quality employment services, active employment measures and entrepreneurship </a:t>
                      </a:r>
                      <a:endParaRPr lang="en-US" sz="1600" dirty="0">
                        <a:solidFill>
                          <a:srgbClr val="000000"/>
                        </a:solidFill>
                        <a:effectLst/>
                        <a:latin typeface="Times New Roman"/>
                        <a:ea typeface="Calibri"/>
                      </a:endParaRPr>
                    </a:p>
                  </a:txBody>
                  <a:tcPr marL="59088" marR="59088" marT="0" marB="0"/>
                </a:tc>
              </a:tr>
            </a:tbl>
          </a:graphicData>
        </a:graphic>
      </p:graphicFrame>
    </p:spTree>
    <p:extLst>
      <p:ext uri="{BB962C8B-B14F-4D97-AF65-F5344CB8AC3E}">
        <p14:creationId xmlns:p14="http://schemas.microsoft.com/office/powerpoint/2010/main" val="1673811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ERP 2018 Employment and Labour Market Priorities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77865167"/>
              </p:ext>
            </p:extLst>
          </p:nvPr>
        </p:nvGraphicFramePr>
        <p:xfrm>
          <a:off x="251520" y="1231900"/>
          <a:ext cx="8208912" cy="3832981"/>
        </p:xfrm>
        <a:graphic>
          <a:graphicData uri="http://schemas.openxmlformats.org/drawingml/2006/table">
            <a:tbl>
              <a:tblPr firstRow="1" firstCol="1" bandRow="1">
                <a:tableStyleId>{5C22544A-7EE6-4342-B048-85BDC9FD1C3A}</a:tableStyleId>
              </a:tblPr>
              <a:tblGrid>
                <a:gridCol w="1512168"/>
                <a:gridCol w="2592288"/>
                <a:gridCol w="4104456"/>
              </a:tblGrid>
              <a:tr h="294619">
                <a:tc>
                  <a:txBody>
                    <a:bodyPr/>
                    <a:lstStyle/>
                    <a:p>
                      <a:pPr>
                        <a:lnSpc>
                          <a:spcPct val="115000"/>
                        </a:lnSpc>
                        <a:spcAft>
                          <a:spcPts val="0"/>
                        </a:spcAft>
                      </a:pPr>
                      <a:r>
                        <a:rPr lang="en-GB" sz="1800" dirty="0">
                          <a:effectLst/>
                        </a:rPr>
                        <a:t> </a:t>
                      </a:r>
                      <a:endParaRPr lang="en-US" sz="1800" dirty="0">
                        <a:effectLst/>
                        <a:latin typeface="Calibri"/>
                        <a:ea typeface="Calibri"/>
                        <a:cs typeface="Times New Roman"/>
                      </a:endParaRPr>
                    </a:p>
                  </a:txBody>
                  <a:tcPr marL="59088" marR="59088" marT="0" marB="0"/>
                </a:tc>
                <a:tc>
                  <a:txBody>
                    <a:bodyPr/>
                    <a:lstStyle/>
                    <a:p>
                      <a:pPr>
                        <a:lnSpc>
                          <a:spcPct val="115000"/>
                        </a:lnSpc>
                        <a:spcAft>
                          <a:spcPts val="0"/>
                        </a:spcAft>
                      </a:pPr>
                      <a:r>
                        <a:rPr lang="en-GB" sz="1800">
                          <a:effectLst/>
                        </a:rPr>
                        <a:t>LM challenges</a:t>
                      </a:r>
                      <a:endParaRPr lang="en-US" sz="1800">
                        <a:effectLst/>
                        <a:latin typeface="Calibri"/>
                        <a:ea typeface="Calibri"/>
                        <a:cs typeface="Times New Roman"/>
                      </a:endParaRPr>
                    </a:p>
                  </a:txBody>
                  <a:tcPr marL="59088" marR="59088" marT="0" marB="0"/>
                </a:tc>
                <a:tc>
                  <a:txBody>
                    <a:bodyPr/>
                    <a:lstStyle/>
                    <a:p>
                      <a:pPr>
                        <a:lnSpc>
                          <a:spcPct val="115000"/>
                        </a:lnSpc>
                        <a:spcAft>
                          <a:spcPts val="0"/>
                        </a:spcAft>
                      </a:pPr>
                      <a:r>
                        <a:rPr lang="en-GB" sz="1800">
                          <a:effectLst/>
                        </a:rPr>
                        <a:t>Priority reform plan</a:t>
                      </a:r>
                      <a:endParaRPr lang="en-US" sz="1800">
                        <a:effectLst/>
                        <a:latin typeface="Calibri"/>
                        <a:ea typeface="Calibri"/>
                        <a:cs typeface="Times New Roman"/>
                      </a:endParaRPr>
                    </a:p>
                  </a:txBody>
                  <a:tcPr marL="59088" marR="59088" marT="0" marB="0"/>
                </a:tc>
              </a:tr>
              <a:tr h="883858">
                <a:tc>
                  <a:txBody>
                    <a:bodyPr/>
                    <a:lstStyle/>
                    <a:p>
                      <a:pPr>
                        <a:lnSpc>
                          <a:spcPct val="115000"/>
                        </a:lnSpc>
                        <a:spcAft>
                          <a:spcPts val="0"/>
                        </a:spcAft>
                      </a:pPr>
                      <a:r>
                        <a:rPr lang="en-GB" sz="1800" dirty="0">
                          <a:effectLst/>
                          <a:latin typeface="Times New Roman"/>
                          <a:ea typeface="Calibri"/>
                          <a:cs typeface="Times New Roman"/>
                        </a:rPr>
                        <a:t>Montenegro</a:t>
                      </a:r>
                      <a:endParaRPr lang="en-US" sz="18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latin typeface="Times New Roman"/>
                          <a:ea typeface="Calibri"/>
                          <a:cs typeface="Times New Roman"/>
                        </a:rPr>
                        <a:t>Low activity and employment, informality</a:t>
                      </a:r>
                      <a:endParaRPr lang="en-US"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latin typeface="Times New Roman"/>
                          <a:ea typeface="Calibri"/>
                          <a:cs typeface="Times New Roman"/>
                        </a:rPr>
                        <a:t>Implementing legal provisions in the field of the labour market with focus on active employment policy</a:t>
                      </a:r>
                      <a:endParaRPr lang="en-US" sz="1800">
                        <a:effectLst/>
                        <a:latin typeface="Calibri"/>
                        <a:ea typeface="Calibri"/>
                        <a:cs typeface="Times New Roman"/>
                      </a:endParaRPr>
                    </a:p>
                  </a:txBody>
                  <a:tcPr marL="68580" marR="68580" marT="0" marB="0"/>
                </a:tc>
              </a:tr>
              <a:tr h="1025838">
                <a:tc>
                  <a:txBody>
                    <a:bodyPr/>
                    <a:lstStyle/>
                    <a:p>
                      <a:pPr>
                        <a:lnSpc>
                          <a:spcPct val="115000"/>
                        </a:lnSpc>
                        <a:spcAft>
                          <a:spcPts val="0"/>
                        </a:spcAft>
                      </a:pPr>
                      <a:r>
                        <a:rPr lang="en-GB" sz="1800" dirty="0">
                          <a:effectLst/>
                          <a:latin typeface="Times New Roman"/>
                          <a:ea typeface="Calibri"/>
                          <a:cs typeface="Times New Roman"/>
                        </a:rPr>
                        <a:t>Serbia</a:t>
                      </a:r>
                      <a:endParaRPr lang="en-US" sz="18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800" dirty="0">
                          <a:effectLst/>
                          <a:latin typeface="Times New Roman"/>
                          <a:ea typeface="Calibri"/>
                          <a:cs typeface="Times New Roman"/>
                        </a:rPr>
                        <a:t>Youth, long term unemployment, informality, capacity of PES</a:t>
                      </a:r>
                      <a:endParaRPr lang="en-US" sz="18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800" dirty="0">
                          <a:effectLst/>
                          <a:latin typeface="Times New Roman"/>
                          <a:ea typeface="Calibri"/>
                          <a:cs typeface="Times New Roman"/>
                        </a:rPr>
                        <a:t>Improving the effectiveness of active labour market policies with special </a:t>
                      </a:r>
                      <a:r>
                        <a:rPr lang="en-GB" sz="1800" dirty="0" smtClean="0">
                          <a:effectLst/>
                          <a:latin typeface="Times New Roman"/>
                          <a:ea typeface="Calibri"/>
                          <a:cs typeface="Times New Roman"/>
                        </a:rPr>
                        <a:t>emphasis </a:t>
                      </a:r>
                      <a:r>
                        <a:rPr lang="en-GB" sz="1800" dirty="0">
                          <a:effectLst/>
                          <a:latin typeface="Times New Roman"/>
                          <a:ea typeface="Calibri"/>
                          <a:cs typeface="Times New Roman"/>
                        </a:rPr>
                        <a:t>on youth, redundant workers and the long term unemployed </a:t>
                      </a:r>
                      <a:endParaRPr lang="en-US" sz="1800" dirty="0">
                        <a:effectLst/>
                        <a:latin typeface="Calibri"/>
                        <a:ea typeface="Calibri"/>
                        <a:cs typeface="Times New Roman"/>
                      </a:endParaRPr>
                    </a:p>
                  </a:txBody>
                  <a:tcPr marL="68580" marR="68580" marT="0" marB="0"/>
                </a:tc>
              </a:tr>
              <a:tr h="1367783">
                <a:tc>
                  <a:txBody>
                    <a:bodyPr/>
                    <a:lstStyle/>
                    <a:p>
                      <a:pPr>
                        <a:lnSpc>
                          <a:spcPct val="115000"/>
                        </a:lnSpc>
                        <a:spcAft>
                          <a:spcPts val="0"/>
                        </a:spcAft>
                      </a:pPr>
                      <a:r>
                        <a:rPr lang="en-GB" sz="1800" dirty="0">
                          <a:effectLst/>
                          <a:latin typeface="Times New Roman"/>
                          <a:ea typeface="Calibri"/>
                          <a:cs typeface="Times New Roman"/>
                        </a:rPr>
                        <a:t>The former Yugoslav Republic of Macedonia</a:t>
                      </a:r>
                      <a:endParaRPr lang="en-US" sz="18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800" dirty="0">
                          <a:effectLst/>
                          <a:latin typeface="Times New Roman"/>
                          <a:ea typeface="Calibri"/>
                          <a:cs typeface="Times New Roman"/>
                        </a:rPr>
                        <a:t>Youth, women and LT unemployed; low activity rate; low demand, </a:t>
                      </a:r>
                      <a:r>
                        <a:rPr lang="en-GB" sz="1800" dirty="0" smtClean="0">
                          <a:effectLst/>
                          <a:latin typeface="Times New Roman"/>
                          <a:ea typeface="Calibri"/>
                          <a:cs typeface="Times New Roman"/>
                        </a:rPr>
                        <a:t>skill mismatch </a:t>
                      </a:r>
                      <a:endParaRPr lang="en-US" sz="18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800" dirty="0">
                          <a:effectLst/>
                          <a:latin typeface="Times New Roman"/>
                          <a:ea typeface="StobiSerifRegular"/>
                          <a:cs typeface="Times New Roman"/>
                        </a:rPr>
                        <a:t>Upgrading the active measures included in the Operational Plan for Active Employment Programs and Measures and </a:t>
                      </a:r>
                      <a:r>
                        <a:rPr lang="en-US" sz="1800" dirty="0" err="1">
                          <a:effectLst/>
                          <a:latin typeface="Times New Roman"/>
                          <a:ea typeface="StobiSerifRegular"/>
                          <a:cs typeface="Times New Roman"/>
                        </a:rPr>
                        <a:t>Labour</a:t>
                      </a:r>
                      <a:r>
                        <a:rPr lang="en-US" sz="1800" dirty="0">
                          <a:effectLst/>
                          <a:latin typeface="Times New Roman"/>
                          <a:ea typeface="StobiSerifRegular"/>
                          <a:cs typeface="Times New Roman"/>
                        </a:rPr>
                        <a:t> Market Services</a:t>
                      </a:r>
                      <a:endParaRPr lang="en-US" sz="18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501662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300" dirty="0" smtClean="0"/>
              <a:t>How could ESAP evolve? </a:t>
            </a:r>
            <a:endParaRPr lang="en-US" sz="2300" dirty="0"/>
          </a:p>
        </p:txBody>
      </p:sp>
      <p:sp>
        <p:nvSpPr>
          <p:cNvPr id="3" name="Content Placeholder 2"/>
          <p:cNvSpPr>
            <a:spLocks noGrp="1"/>
          </p:cNvSpPr>
          <p:nvPr>
            <p:ph idx="1"/>
          </p:nvPr>
        </p:nvSpPr>
        <p:spPr>
          <a:xfrm>
            <a:off x="285720" y="1203598"/>
            <a:ext cx="8501122" cy="3384376"/>
          </a:xfrm>
        </p:spPr>
        <p:txBody>
          <a:bodyPr/>
          <a:lstStyle/>
          <a:p>
            <a:r>
              <a:rPr lang="en-GB" sz="2300" i="1" dirty="0" smtClean="0"/>
              <a:t>Employment policies (priority axes: activation, youth and long term unemployed, i</a:t>
            </a:r>
            <a:r>
              <a:rPr lang="en-GB" sz="2300" i="1" dirty="0" smtClean="0"/>
              <a:t>nformal employment)</a:t>
            </a:r>
          </a:p>
          <a:p>
            <a:r>
              <a:rPr lang="en-GB" sz="2300" i="1" dirty="0" err="1" smtClean="0"/>
              <a:t>Benchlearning</a:t>
            </a:r>
            <a:endParaRPr lang="en-GB" sz="2300" i="1" dirty="0" smtClean="0"/>
          </a:p>
          <a:p>
            <a:r>
              <a:rPr lang="en-GB" sz="2300" i="1" dirty="0" smtClean="0"/>
              <a:t>Technical Assistance</a:t>
            </a:r>
          </a:p>
          <a:p>
            <a:endParaRPr lang="en-GB" sz="2300" i="1" dirty="0"/>
          </a:p>
          <a:p>
            <a:r>
              <a:rPr lang="en-GB" sz="2400" dirty="0"/>
              <a:t>Establish closer links with EU wide structures (EU PES network, European Platform Against Undeclared Work, EURES network, joint mutual learning events)</a:t>
            </a:r>
            <a:endParaRPr lang="en-US" sz="2400" dirty="0"/>
          </a:p>
          <a:p>
            <a:endParaRPr lang="en-US" sz="2300" dirty="0"/>
          </a:p>
        </p:txBody>
      </p:sp>
    </p:spTree>
    <p:extLst>
      <p:ext uri="{BB962C8B-B14F-4D97-AF65-F5344CB8AC3E}">
        <p14:creationId xmlns:p14="http://schemas.microsoft.com/office/powerpoint/2010/main" val="39685646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85720" y="1232288"/>
            <a:ext cx="8501122" cy="3571710"/>
          </a:xfrm>
        </p:spPr>
        <p:txBody>
          <a:bodyPr/>
          <a:lstStyle/>
          <a:p>
            <a:pPr marL="0" indent="0" algn="ctr">
              <a:buNone/>
            </a:pPr>
            <a:endParaRPr lang="en-GB" dirty="0" smtClean="0"/>
          </a:p>
          <a:p>
            <a:pPr marL="0" indent="0" algn="ctr">
              <a:buNone/>
            </a:pPr>
            <a:endParaRPr lang="en-GB" dirty="0" smtClean="0"/>
          </a:p>
          <a:p>
            <a:pPr marL="0" indent="0" algn="ctr">
              <a:buNone/>
            </a:pPr>
            <a:r>
              <a:rPr lang="en-GB" dirty="0" smtClean="0"/>
              <a:t>Thank </a:t>
            </a:r>
            <a:r>
              <a:rPr lang="en-GB" dirty="0" smtClean="0"/>
              <a:t>you for your attention!</a:t>
            </a:r>
          </a:p>
          <a:p>
            <a:pPr marL="0" indent="0">
              <a:buNone/>
            </a:pPr>
            <a:endParaRPr lang="en-US" dirty="0"/>
          </a:p>
        </p:txBody>
      </p:sp>
    </p:spTree>
    <p:extLst>
      <p:ext uri="{BB962C8B-B14F-4D97-AF65-F5344CB8AC3E}">
        <p14:creationId xmlns:p14="http://schemas.microsoft.com/office/powerpoint/2010/main" val="3622377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RCC powerpoint guidelines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RCC powerpoint guidelines1</Template>
  <TotalTime>3323</TotalTime>
  <Words>1675</Words>
  <Application>Microsoft Office PowerPoint</Application>
  <PresentationFormat>On-screen Show (16:9)</PresentationFormat>
  <Paragraphs>277</Paragraphs>
  <Slides>33</Slides>
  <Notes>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RCC powerpoint guidelines1</vt:lpstr>
      <vt:lpstr>PowerPoint Presentation</vt:lpstr>
      <vt:lpstr>Main regional initiatives under RCC auspices </vt:lpstr>
      <vt:lpstr>PowerPoint Presentation</vt:lpstr>
      <vt:lpstr>Main regional initiatives under RCC auspices </vt:lpstr>
      <vt:lpstr>Employment and Social Affairs Platform (ESAP) </vt:lpstr>
      <vt:lpstr>PowerPoint Presentation</vt:lpstr>
      <vt:lpstr>Specific RCC Objectives  </vt:lpstr>
      <vt:lpstr>Specific RCC Objectives  </vt:lpstr>
      <vt:lpstr>Peer reviews on employment policies/programmes</vt:lpstr>
      <vt:lpstr>Peer review topics</vt:lpstr>
      <vt:lpstr>Peer review design</vt:lpstr>
      <vt:lpstr>ESAP Technical Assistance</vt:lpstr>
      <vt:lpstr>Examples of TA use</vt:lpstr>
      <vt:lpstr>Specific RCC Objectives  </vt:lpstr>
      <vt:lpstr>PES Benchlearning Cycle</vt:lpstr>
      <vt:lpstr>Assessment Process</vt:lpstr>
      <vt:lpstr>Assessment Framework on Benchlearning </vt:lpstr>
      <vt:lpstr>assessment template</vt:lpstr>
      <vt:lpstr>Self-assessment and external assessment</vt:lpstr>
      <vt:lpstr>ESAP work programme 2018-2019</vt:lpstr>
      <vt:lpstr>2. Peer review workshops calendar</vt:lpstr>
      <vt:lpstr>3. Learning exchange on informal employment</vt:lpstr>
      <vt:lpstr>4. Benchlearning</vt:lpstr>
      <vt:lpstr>Preliminary benchlearning findings </vt:lpstr>
      <vt:lpstr>Preliminary benchlearning findings </vt:lpstr>
      <vt:lpstr>Benchlearning follow-up activities</vt:lpstr>
      <vt:lpstr>What about the future? </vt:lpstr>
      <vt:lpstr>National Strategic Sectoral Documents</vt:lpstr>
      <vt:lpstr>Reflection on the Economic Reform Programmes 2018</vt:lpstr>
      <vt:lpstr>ERP 2018 Employment and Labour Market Priorities (cont.) </vt:lpstr>
      <vt:lpstr>ERP 2018 Employment and Labour Market Priorities </vt:lpstr>
      <vt:lpstr>How could ESAP evolve? </vt:lpstr>
      <vt:lpstr>PowerPoint Presentation</vt:lpstr>
    </vt:vector>
  </TitlesOfParts>
  <Company>Communis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iman</dc:creator>
  <cp:lastModifiedBy>Nand Shani</cp:lastModifiedBy>
  <cp:revision>146</cp:revision>
  <dcterms:created xsi:type="dcterms:W3CDTF">2015-09-18T09:05:57Z</dcterms:created>
  <dcterms:modified xsi:type="dcterms:W3CDTF">2018-03-12T07:27:44Z</dcterms:modified>
</cp:coreProperties>
</file>